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sldIdLst>
    <p:sldId id="256" r:id="rId2"/>
    <p:sldId id="267" r:id="rId3"/>
    <p:sldId id="268" r:id="rId4"/>
    <p:sldId id="257" r:id="rId5"/>
    <p:sldId id="266" r:id="rId6"/>
    <p:sldId id="270" r:id="rId7"/>
    <p:sldId id="262" r:id="rId8"/>
    <p:sldId id="269" r:id="rId9"/>
    <p:sldId id="283" r:id="rId10"/>
    <p:sldId id="285" r:id="rId11"/>
    <p:sldId id="263" r:id="rId12"/>
    <p:sldId id="264" r:id="rId13"/>
    <p:sldId id="265" r:id="rId14"/>
    <p:sldId id="284" r:id="rId15"/>
    <p:sldId id="274" r:id="rId16"/>
    <p:sldId id="286" r:id="rId17"/>
    <p:sldId id="272" r:id="rId18"/>
    <p:sldId id="288" r:id="rId19"/>
    <p:sldId id="287" r:id="rId20"/>
    <p:sldId id="289" r:id="rId21"/>
    <p:sldId id="292" r:id="rId22"/>
    <p:sldId id="291" r:id="rId23"/>
    <p:sldId id="258" r:id="rId24"/>
    <p:sldId id="282" r:id="rId25"/>
    <p:sldId id="271" r:id="rId26"/>
    <p:sldId id="273" r:id="rId27"/>
    <p:sldId id="279" r:id="rId28"/>
    <p:sldId id="280" r:id="rId29"/>
    <p:sldId id="281" r:id="rId30"/>
    <p:sldId id="276" r:id="rId31"/>
    <p:sldId id="307" r:id="rId32"/>
    <p:sldId id="259" r:id="rId33"/>
    <p:sldId id="260" r:id="rId34"/>
    <p:sldId id="299" r:id="rId35"/>
    <p:sldId id="261" r:id="rId36"/>
    <p:sldId id="293" r:id="rId37"/>
    <p:sldId id="294" r:id="rId38"/>
    <p:sldId id="298" r:id="rId39"/>
    <p:sldId id="301" r:id="rId40"/>
    <p:sldId id="300" r:id="rId41"/>
    <p:sldId id="306" r:id="rId42"/>
    <p:sldId id="295" r:id="rId43"/>
    <p:sldId id="296" r:id="rId44"/>
    <p:sldId id="304" r:id="rId45"/>
    <p:sldId id="297" r:id="rId46"/>
    <p:sldId id="30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antonini" initials="da" lastIdx="0" clrIdx="0">
    <p:extLst>
      <p:ext uri="{19B8F6BF-5375-455C-9EA6-DF929625EA0E}">
        <p15:presenceInfo xmlns:p15="http://schemas.microsoft.com/office/powerpoint/2012/main" userId="b8468aa46484dfd7" providerId="Windows Live"/>
      </p:ext>
    </p:extLst>
  </p:cmAuthor>
  <p:cmAuthor id="2" name="alberto menichelli" initials="am" lastIdx="2" clrIdx="1">
    <p:extLst>
      <p:ext uri="{19B8F6BF-5375-455C-9EA6-DF929625EA0E}">
        <p15:presenceInfo xmlns:p15="http://schemas.microsoft.com/office/powerpoint/2012/main" userId="S::alberto.menichelli@students.uniroma2.eu::b045b5e1-53bf-4733-bd23-6d699a011d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4" autoAdjust="0"/>
    <p:restoredTop sz="94660"/>
  </p:normalViewPr>
  <p:slideViewPr>
    <p:cSldViewPr snapToGrid="0">
      <p:cViewPr>
        <p:scale>
          <a:sx n="140" d="100"/>
          <a:sy n="140" d="100"/>
        </p:scale>
        <p:origin x="-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8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87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11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760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5974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29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057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74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69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52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21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04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29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806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20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17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7753C-DC78-4171-87C7-3BA36F3B288A}" type="datetimeFigureOut">
              <a:rPr lang="it-IT" smtClean="0"/>
              <a:t>06/05/19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84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67" r:id="rId14"/>
    <p:sldLayoutId id="2147484168" r:id="rId15"/>
    <p:sldLayoutId id="21474841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l.wikipedia.org/wiki/Arduin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Raspberry_Pi" TargetMode="Externa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hyperlink" Target="https://el.wikipedia.org/wiki/Arduino" TargetMode="External"/><Relationship Id="rId7" Type="http://schemas.openxmlformats.org/officeDocument/2006/relationships/image" Target="../media/image46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11" Type="http://schemas.openxmlformats.org/officeDocument/2006/relationships/image" Target="../media/image49.tiff"/><Relationship Id="rId5" Type="http://schemas.openxmlformats.org/officeDocument/2006/relationships/hyperlink" Target="https://de.wikipedia.org/wiki/Raspberry_Pi" TargetMode="External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hyperlink" Target="https://el.wikipedia.org/wiki/Arduino" TargetMode="External"/><Relationship Id="rId7" Type="http://schemas.openxmlformats.org/officeDocument/2006/relationships/image" Target="../media/image46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11" Type="http://schemas.openxmlformats.org/officeDocument/2006/relationships/image" Target="../media/image49.tiff"/><Relationship Id="rId5" Type="http://schemas.openxmlformats.org/officeDocument/2006/relationships/hyperlink" Target="https://de.wikipedia.org/wiki/Raspberry_Pi" TargetMode="External"/><Relationship Id="rId10" Type="http://schemas.microsoft.com/office/2007/relationships/hdphoto" Target="../media/hdphoto2.wdp"/><Relationship Id="rId4" Type="http://schemas.openxmlformats.org/officeDocument/2006/relationships/image" Target="../media/image37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1934752F-EEE0-43D0-A201-61CA86D54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7597" y="3680268"/>
            <a:ext cx="2576805" cy="1619926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Alfano Emanuele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Angeloni Ilaria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Antonini Davide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Cosentini Alessandro</a:t>
            </a:r>
          </a:p>
          <a:p>
            <a:pPr algn="l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75198D-8639-481F-99C4-B539078C7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3436" y="1179146"/>
            <a:ext cx="6380480" cy="3002662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Controlli Automatici</a:t>
            </a:r>
            <a:b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it-IT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A.A. 2018-2019</a:t>
            </a:r>
            <a:b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it-IT" sz="4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Robot Antropomorfo</a:t>
            </a:r>
            <a:br>
              <a:rPr lang="it-IT" sz="4400" dirty="0">
                <a:solidFill>
                  <a:schemeClr val="tx1"/>
                </a:solidFill>
              </a:rPr>
            </a:br>
            <a:endParaRPr lang="it-IT" sz="4400" dirty="0">
              <a:solidFill>
                <a:schemeClr val="tx1"/>
              </a:solidFill>
            </a:endParaRPr>
          </a:p>
        </p:txBody>
      </p:sp>
      <p:sp>
        <p:nvSpPr>
          <p:cNvPr id="8" name="Isosceles Triangle 9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B4A2A-6F60-456F-A305-785D390D3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t="7385" r="11151" b="6147"/>
          <a:stretch/>
        </p:blipFill>
        <p:spPr>
          <a:xfrm>
            <a:off x="717525" y="1179146"/>
            <a:ext cx="3789681" cy="4225973"/>
          </a:xfrm>
          <a:prstGeom prst="rect">
            <a:avLst/>
          </a:prstGeom>
        </p:spPr>
      </p:pic>
      <p:sp>
        <p:nvSpPr>
          <p:cNvPr id="19" name="Sottotitolo 2">
            <a:extLst>
              <a:ext uri="{FF2B5EF4-FFF2-40B4-BE49-F238E27FC236}">
                <a16:creationId xmlns:a16="http://schemas.microsoft.com/office/drawing/2014/main" id="{12C36742-E2D2-42E0-B5BA-CAEA609C28EB}"/>
              </a:ext>
            </a:extLst>
          </p:cNvPr>
          <p:cNvSpPr txBox="1">
            <a:spLocks/>
          </p:cNvSpPr>
          <p:nvPr/>
        </p:nvSpPr>
        <p:spPr>
          <a:xfrm>
            <a:off x="7368877" y="3680268"/>
            <a:ext cx="3450565" cy="23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Del Papa Nicolò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Di Vincenzo Fabio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Ferrò Francesco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Menichelli Alberto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555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362"/>
          </a:xfrm>
        </p:spPr>
        <p:txBody>
          <a:bodyPr/>
          <a:lstStyle/>
          <a:p>
            <a:r>
              <a:rPr lang="it-IT" dirty="0"/>
              <a:t>Logica di comando del Software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868101" y="1388962"/>
            <a:ext cx="869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Durante lo svolgimento del codice, nel </a:t>
            </a:r>
            <a:r>
              <a:rPr lang="it-IT" dirty="0" err="1"/>
              <a:t>loop</a:t>
            </a:r>
            <a:r>
              <a:rPr lang="it-IT" dirty="0"/>
              <a:t> ogni volta viene chiamato per ogni motore il metodo: </a:t>
            </a:r>
            <a:r>
              <a:rPr lang="it-IT" b="1" dirty="0" err="1">
                <a:solidFill>
                  <a:srgbClr val="FF0000"/>
                </a:solidFill>
              </a:rPr>
              <a:t>void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updateMot</a:t>
            </a:r>
            <a:r>
              <a:rPr lang="it-IT" b="1" dirty="0">
                <a:solidFill>
                  <a:srgbClr val="FF0000"/>
                </a:solidFill>
              </a:rPr>
              <a:t>();</a:t>
            </a:r>
          </a:p>
          <a:p>
            <a:r>
              <a:rPr lang="it-IT" dirty="0"/>
              <a:t>È lui il responsabile di far evolvere la macchina a stati che ogni comando innesca,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1" y="2312292"/>
            <a:ext cx="4953965" cy="4459353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6470249" y="2639028"/>
            <a:ext cx="33450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questa semplice cascata, i comandi più «pericolosi», possono rimanere per poco tempo, a meno che non sia desiderata la loro continuazione e chiamato nuovamente il metodo</a:t>
            </a:r>
          </a:p>
        </p:txBody>
      </p:sp>
    </p:spTree>
    <p:extLst>
      <p:ext uri="{BB962C8B-B14F-4D97-AF65-F5344CB8AC3E}">
        <p14:creationId xmlns:p14="http://schemas.microsoft.com/office/powerpoint/2010/main" val="232512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EAFD1-8FA9-4CFB-A8B0-2EA33452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5855"/>
          </a:xfrm>
        </p:spPr>
        <p:txBody>
          <a:bodyPr/>
          <a:lstStyle/>
          <a:p>
            <a:r>
              <a:rPr lang="it-IT" dirty="0"/>
              <a:t>Sensore di Corrente: ACS712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FF007B-9E0F-4524-B6AE-3C5EBDD98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385455"/>
            <a:ext cx="9054733" cy="3440247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768FB0E-AF31-4311-9687-0B5A3DB28272}"/>
              </a:ext>
            </a:extLst>
          </p:cNvPr>
          <p:cNvSpPr txBox="1">
            <a:spLocks/>
          </p:cNvSpPr>
          <p:nvPr/>
        </p:nvSpPr>
        <p:spPr>
          <a:xfrm>
            <a:off x="255799" y="4143086"/>
            <a:ext cx="4719869" cy="265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Utilizza un </a:t>
            </a:r>
            <a:r>
              <a:rPr lang="it-IT" b="1" u="sng" dirty="0"/>
              <a:t>sensore Hall</a:t>
            </a:r>
            <a:r>
              <a:rPr lang="it-IT" b="1" dirty="0"/>
              <a:t> </a:t>
            </a:r>
            <a:r>
              <a:rPr lang="it-IT" dirty="0"/>
              <a:t>per misurare la corrente direttamente</a:t>
            </a:r>
          </a:p>
          <a:p>
            <a:r>
              <a:rPr lang="it-IT" dirty="0"/>
              <a:t>La resistenza interna è molto piccola (meno di 1.2 </a:t>
            </a:r>
            <a:r>
              <a:rPr lang="it-IT" dirty="0" err="1"/>
              <a:t>mΩ</a:t>
            </a:r>
            <a:r>
              <a:rPr lang="it-IT" dirty="0"/>
              <a:t>)</a:t>
            </a:r>
          </a:p>
          <a:p>
            <a:r>
              <a:rPr lang="it-IT" dirty="0"/>
              <a:t>Una sensibilità di uscita di 185 </a:t>
            </a:r>
            <a:r>
              <a:rPr lang="it-IT" dirty="0" err="1"/>
              <a:t>mV</a:t>
            </a:r>
            <a:r>
              <a:rPr lang="it-IT" dirty="0"/>
              <a:t>/A</a:t>
            </a:r>
          </a:p>
          <a:p>
            <a:r>
              <a:rPr lang="it-IT" dirty="0"/>
              <a:t>Disaccoppiamento elettrico tra corrente di potenza e lettura della corrente</a:t>
            </a:r>
          </a:p>
        </p:txBody>
      </p:sp>
    </p:spTree>
    <p:extLst>
      <p:ext uri="{BB962C8B-B14F-4D97-AF65-F5344CB8AC3E}">
        <p14:creationId xmlns:p14="http://schemas.microsoft.com/office/powerpoint/2010/main" val="245617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1097"/>
            <a:ext cx="11419840" cy="608693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FFAF2CB-05BC-4586-8494-222665CE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4" y="111760"/>
            <a:ext cx="4227175" cy="651164"/>
          </a:xfrm>
        </p:spPr>
        <p:txBody>
          <a:bodyPr/>
          <a:lstStyle/>
          <a:p>
            <a:r>
              <a:rPr lang="it-IT" dirty="0"/>
              <a:t>Schema a blocchi:</a:t>
            </a:r>
          </a:p>
        </p:txBody>
      </p:sp>
    </p:spTree>
    <p:extLst>
      <p:ext uri="{BB962C8B-B14F-4D97-AF65-F5344CB8AC3E}">
        <p14:creationId xmlns:p14="http://schemas.microsoft.com/office/powerpoint/2010/main" val="213484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49AE4A-128A-4E55-B3FB-D46BA2FB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8070"/>
            <a:ext cx="6416193" cy="660400"/>
          </a:xfrm>
        </p:spPr>
        <p:txBody>
          <a:bodyPr/>
          <a:lstStyle/>
          <a:p>
            <a:r>
              <a:rPr lang="it-IT" dirty="0"/>
              <a:t>Comportamento da Datasheet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1A2FAE-8244-4591-873E-DBC2264F2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40" y="3036870"/>
            <a:ext cx="5317698" cy="341662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029FBE9-B421-42C8-A99D-9170640A1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1" y="1464379"/>
            <a:ext cx="5089714" cy="35967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6DE8E38-B5DB-4AFE-81F3-DBAB8DAAC0FF}"/>
              </a:ext>
            </a:extLst>
          </p:cNvPr>
          <p:cNvSpPr txBox="1"/>
          <p:nvPr/>
        </p:nvSpPr>
        <p:spPr>
          <a:xfrm>
            <a:off x="677334" y="5237018"/>
            <a:ext cx="4393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Notare la linearità al variare della temperatura</a:t>
            </a:r>
          </a:p>
          <a:p>
            <a:r>
              <a:rPr lang="it-IT" u="sng" dirty="0"/>
              <a:t>Nota bene</a:t>
            </a:r>
            <a:r>
              <a:rPr lang="it-IT" dirty="0"/>
              <a:t>: 0 A è a 2.5 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33730D7-A3C5-413A-B31D-B55585564C64}"/>
                  </a:ext>
                </a:extLst>
              </p:cNvPr>
              <p:cNvSpPr txBox="1"/>
              <p:nvPr/>
            </p:nvSpPr>
            <p:spPr>
              <a:xfrm>
                <a:off x="5532344" y="1288470"/>
                <a:ext cx="2096471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𝐴𝐷𝐶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0,185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33730D7-A3C5-413A-B31D-B5558556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344" y="1288470"/>
                <a:ext cx="2096471" cy="557589"/>
              </a:xfrm>
              <a:prstGeom prst="rect">
                <a:avLst/>
              </a:prstGeom>
              <a:blipFill>
                <a:blip r:embed="rId4"/>
                <a:stretch>
                  <a:fillRect l="-1807" r="-1205"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9CDCA26-30AB-4299-9378-E8EBD6F9D3AD}"/>
                  </a:ext>
                </a:extLst>
              </p:cNvPr>
              <p:cNvSpPr txBox="1"/>
              <p:nvPr/>
            </p:nvSpPr>
            <p:spPr>
              <a:xfrm>
                <a:off x="5462855" y="1948870"/>
                <a:ext cx="2718949" cy="604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1024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0,185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9CDCA26-30AB-4299-9378-E8EBD6F9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855" y="1948870"/>
                <a:ext cx="2718949" cy="604076"/>
              </a:xfrm>
              <a:prstGeom prst="rect">
                <a:avLst/>
              </a:prstGeom>
              <a:blipFill>
                <a:blip r:embed="rId5"/>
                <a:stretch>
                  <a:fillRect l="-930" r="-1395" b="-122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F7D13B0-B4C3-4FBF-828C-B40043F3899B}"/>
                  </a:ext>
                </a:extLst>
              </p:cNvPr>
              <p:cNvSpPr txBox="1"/>
              <p:nvPr/>
            </p:nvSpPr>
            <p:spPr>
              <a:xfrm>
                <a:off x="8348472" y="1177221"/>
                <a:ext cx="3843528" cy="140224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it-IT" sz="1400" b="0" dirty="0"/>
                  <a:t>Leggenda: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𝑣𝑜𝑙𝑡𝑎𝑔𝑔𝑖𝑜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𝑟𝑖𝑓𝑒𝑟𝑖𝑚𝑒𝑛𝑡𝑜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sSup>
                        <m:sSup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𝑣𝑎𝑙𝑜𝑟𝑒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𝑙𝑒𝑡𝑡𝑜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𝑑𝑎𝑙</m:t>
                      </m:r>
                      <m:sSup>
                        <m:sSup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</m:oMath>
                  </m:oMathPara>
                </a14:m>
                <a:endParaRPr lang="it-IT" sz="1400" b="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𝑟𝑒𝑎𝑑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𝑐𝑜𝑟𝑟𝑒𝑛𝑡𝑒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𝑒𝑛𝑡𝑟𝑎𝑛𝑡𝑒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𝑛𝑒𝑙</m:t>
                    </m:r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𝐴𝐶𝑆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712</m:t>
                    </m:r>
                  </m:oMath>
                </a14:m>
                <a:r>
                  <a:rPr lang="it-IT" sz="1400" dirty="0"/>
                  <a:t> [A]</a:t>
                </a:r>
              </a:p>
              <a:p>
                <a:r>
                  <a:rPr lang="it-IT" sz="1400" dirty="0"/>
                  <a:t>0,185 è la sensibilità dell’ACS712</a:t>
                </a:r>
              </a:p>
              <a:p>
                <a:r>
                  <a:rPr lang="it-IT" sz="1400" dirty="0"/>
                  <a:t>1024 è il fondo scala di un ADC da 10 bit</a:t>
                </a: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F7D13B0-B4C3-4FBF-828C-B40043F38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472" y="1177221"/>
                <a:ext cx="3843528" cy="1402243"/>
              </a:xfrm>
              <a:prstGeom prst="rect">
                <a:avLst/>
              </a:prstGeom>
              <a:blipFill>
                <a:blip r:embed="rId6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9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0" y="1417320"/>
            <a:ext cx="5197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Caratteristiche Principali: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10-bit </a:t>
            </a:r>
            <a:r>
              <a:rPr lang="it-IT" b="1" dirty="0" err="1">
                <a:solidFill>
                  <a:srgbClr val="FF0000"/>
                </a:solidFill>
              </a:rPr>
              <a:t>Resolution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13</a:t>
            </a:r>
            <a:r>
              <a:rPr lang="el-GR" dirty="0"/>
              <a:t>μ</a:t>
            </a:r>
            <a:r>
              <a:rPr lang="it-IT" dirty="0"/>
              <a:t>s - 260</a:t>
            </a:r>
            <a:r>
              <a:rPr lang="el-GR" dirty="0"/>
              <a:t>μ</a:t>
            </a:r>
            <a:r>
              <a:rPr lang="it-IT" dirty="0"/>
              <a:t>s Conversion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16 </a:t>
            </a:r>
            <a:r>
              <a:rPr lang="it-IT" dirty="0" err="1"/>
              <a:t>Multiplexed</a:t>
            </a:r>
            <a:r>
              <a:rPr lang="it-IT" dirty="0"/>
              <a:t> Single </a:t>
            </a:r>
            <a:r>
              <a:rPr lang="it-IT" dirty="0" err="1"/>
              <a:t>Ended</a:t>
            </a:r>
            <a:r>
              <a:rPr lang="it-IT" dirty="0"/>
              <a:t> Input </a:t>
            </a:r>
            <a:r>
              <a:rPr lang="it-IT" dirty="0" err="1"/>
              <a:t>Channels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14 </a:t>
            </a:r>
            <a:r>
              <a:rPr lang="it-IT" b="1" dirty="0" err="1">
                <a:solidFill>
                  <a:srgbClr val="FF0000"/>
                </a:solidFill>
              </a:rPr>
              <a:t>Differential</a:t>
            </a:r>
            <a:r>
              <a:rPr lang="it-IT" b="1" dirty="0">
                <a:solidFill>
                  <a:srgbClr val="FF0000"/>
                </a:solidFill>
              </a:rPr>
              <a:t> input </a:t>
            </a:r>
            <a:r>
              <a:rPr lang="it-IT" b="1" dirty="0" err="1">
                <a:solidFill>
                  <a:srgbClr val="FF0000"/>
                </a:solidFill>
              </a:rPr>
              <a:t>channels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 </a:t>
            </a:r>
            <a:r>
              <a:rPr lang="it-IT" dirty="0" err="1"/>
              <a:t>Differential</a:t>
            </a:r>
            <a:r>
              <a:rPr lang="it-IT" dirty="0"/>
              <a:t> Input </a:t>
            </a:r>
            <a:r>
              <a:rPr lang="it-IT" dirty="0" err="1"/>
              <a:t>Channels</a:t>
            </a:r>
            <a:r>
              <a:rPr lang="it-IT" dirty="0"/>
              <a:t> with Optional Gain of 10× and 200×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0V - VCC ADC Input Voltage </a:t>
            </a:r>
            <a:r>
              <a:rPr lang="it-IT" dirty="0" err="1"/>
              <a:t>Range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2.7V - VCC </a:t>
            </a:r>
            <a:r>
              <a:rPr lang="it-IT" b="1" dirty="0" err="1">
                <a:solidFill>
                  <a:srgbClr val="FF0000"/>
                </a:solidFill>
              </a:rPr>
              <a:t>Differential</a:t>
            </a:r>
            <a:r>
              <a:rPr lang="it-IT" b="1" dirty="0">
                <a:solidFill>
                  <a:srgbClr val="FF0000"/>
                </a:solidFill>
              </a:rPr>
              <a:t> ADC Voltage </a:t>
            </a:r>
            <a:r>
              <a:rPr lang="it-IT" b="1" dirty="0" err="1">
                <a:solidFill>
                  <a:srgbClr val="FF0000"/>
                </a:solidFill>
              </a:rPr>
              <a:t>Range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Selectable</a:t>
            </a:r>
            <a:r>
              <a:rPr lang="it-IT" dirty="0"/>
              <a:t> 2.56V or 1.1V ADC Reference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Free </a:t>
            </a:r>
            <a:r>
              <a:rPr lang="it-IT" b="1" dirty="0" err="1">
                <a:solidFill>
                  <a:srgbClr val="FF0000"/>
                </a:solidFill>
              </a:rPr>
              <a:t>Running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/>
              <a:t>or Single Conversion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Interrupt on ADC Conversion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Sleep</a:t>
            </a:r>
            <a:r>
              <a:rPr lang="it-IT" dirty="0"/>
              <a:t> Mode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Canceler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24" y="814816"/>
            <a:ext cx="7110076" cy="604318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7720"/>
          </a:xfrm>
        </p:spPr>
        <p:txBody>
          <a:bodyPr/>
          <a:lstStyle/>
          <a:p>
            <a:r>
              <a:rPr lang="it-IT" dirty="0"/>
              <a:t>ADC dell’ATMEGA 2560</a:t>
            </a:r>
          </a:p>
        </p:txBody>
      </p:sp>
    </p:spTree>
    <p:extLst>
      <p:ext uri="{BB962C8B-B14F-4D97-AF65-F5344CB8AC3E}">
        <p14:creationId xmlns:p14="http://schemas.microsoft.com/office/powerpoint/2010/main" val="196886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089" y="4004841"/>
            <a:ext cx="6108912" cy="285315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03FB23B-C7DD-4059-AF59-F9671576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Per leggere la corrente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428DF9-1DAD-4E8B-9BD7-DDC2C87C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70000"/>
            <a:ext cx="10388063" cy="34177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Visti i valori molto piccoli descritti precedentemente, il comparatore interno è stato impostato con le seguenti caratteristiche:</a:t>
            </a:r>
          </a:p>
          <a:p>
            <a:r>
              <a:rPr lang="it-IT" dirty="0"/>
              <a:t>1.1V Interni Arduino</a:t>
            </a:r>
          </a:p>
          <a:p>
            <a:r>
              <a:rPr lang="it-IT" dirty="0"/>
              <a:t>Pin da A0:A6 per input analogico</a:t>
            </a:r>
          </a:p>
          <a:p>
            <a:r>
              <a:rPr lang="it-IT" dirty="0"/>
              <a:t>Modalità di free </a:t>
            </a:r>
            <a:r>
              <a:rPr lang="it-IT" dirty="0" err="1"/>
              <a:t>running</a:t>
            </a:r>
            <a:r>
              <a:rPr lang="it-IT" dirty="0"/>
              <a:t> </a:t>
            </a:r>
          </a:p>
          <a:p>
            <a:pPr marL="457200" lvl="1" indent="0">
              <a:buNone/>
            </a:pPr>
            <a:r>
              <a:rPr lang="it-IT" dirty="0"/>
              <a:t>Finita una conversione inizia immediatamente la successiva, minimizzando i tempi</a:t>
            </a:r>
          </a:p>
          <a:p>
            <a:r>
              <a:rPr lang="it-IT" dirty="0" err="1"/>
              <a:t>Prescaler</a:t>
            </a:r>
            <a:r>
              <a:rPr lang="it-IT" dirty="0"/>
              <a:t> a 1/128 Clock </a:t>
            </a:r>
          </a:p>
          <a:p>
            <a:pPr marL="457200" lvl="1" indent="0">
              <a:buNone/>
            </a:pPr>
            <a:r>
              <a:rPr lang="it-IT" dirty="0"/>
              <a:t>per dare 125Khz di clock all’ADC, da datasheet deve essere tra 50khz e 200khz</a:t>
            </a:r>
          </a:p>
          <a:p>
            <a:r>
              <a:rPr lang="it-IT" b="1" i="1" dirty="0">
                <a:solidFill>
                  <a:srgbClr val="FF0000"/>
                </a:solidFill>
              </a:rPr>
              <a:t>Lettura differenziale</a:t>
            </a:r>
          </a:p>
          <a:p>
            <a:r>
              <a:rPr lang="it-IT" dirty="0"/>
              <a:t>Gestione in Interrupt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677331" y="4687747"/>
            <a:ext cx="5405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Grazie a questa struttura è possibile: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Ottenere una misura ogni 112us ~ 8,9Khz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Diviso per i 6 sensori sono ~ 1,5Khz per sensore</a:t>
            </a:r>
          </a:p>
        </p:txBody>
      </p:sp>
    </p:spTree>
    <p:extLst>
      <p:ext uri="{BB962C8B-B14F-4D97-AF65-F5344CB8AC3E}">
        <p14:creationId xmlns:p14="http://schemas.microsoft.com/office/powerpoint/2010/main" val="130950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Lettura Differenziale</a:t>
            </a:r>
          </a:p>
        </p:txBody>
      </p:sp>
      <p:pic>
        <p:nvPicPr>
          <p:cNvPr id="1026" name="Picture 2" descr="Immagine correl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11" y="2502060"/>
            <a:ext cx="7598089" cy="39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677334" y="2785370"/>
            <a:ext cx="3916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 nostro caso accanto all'Arduino Mega è presente un piccolo trimmer.</a:t>
            </a:r>
          </a:p>
          <a:p>
            <a:r>
              <a:rPr lang="it-IT" dirty="0"/>
              <a:t>Esso permette di scegliere la soglia di sottrazione, in questa maniera si riporta «Virtualmente» a 0 la tensione annullando la continua della lettura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77334" y="1464570"/>
            <a:ext cx="9965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Come detto prima nell’uscita dei sensori di corrente, lo 0A si trova a 2,5V.</a:t>
            </a:r>
          </a:p>
          <a:p>
            <a:r>
              <a:rPr lang="it-IT" dirty="0"/>
              <a:t>Per leggere con la maggiore risoluzione possibile la già flebile tensione, si sfrutta una proprietà interessante degli ADC dell’</a:t>
            </a:r>
            <a:r>
              <a:rPr lang="it-IT" dirty="0" err="1"/>
              <a:t>Atmega</a:t>
            </a:r>
            <a:r>
              <a:rPr lang="it-IT" dirty="0"/>
              <a:t> 2560:</a:t>
            </a:r>
          </a:p>
          <a:p>
            <a:r>
              <a:rPr lang="it-IT" dirty="0"/>
              <a:t>La lettura differenziale: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175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Encoder &amp; MicroSwitch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677334" y="1179576"/>
            <a:ext cx="738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leggere i passi dei motori dello Scorbot, e attuare un controllo, risulta necessario usare degli encoder.</a:t>
            </a:r>
          </a:p>
          <a:p>
            <a:r>
              <a:rPr lang="it-IT" dirty="0"/>
              <a:t>Nel nostro caso sono già Prè-esistenti dentro tutti i motori e sono ottici.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75" y="3385733"/>
            <a:ext cx="3934374" cy="306747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87" y="1179576"/>
            <a:ext cx="3943900" cy="205768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379905"/>
            <a:ext cx="3858163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3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Encoder &amp; MicroSwitch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9" y="1199360"/>
            <a:ext cx="8659433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Encoder &amp; </a:t>
            </a:r>
            <a:r>
              <a:rPr lang="it-IT" b="1" u="sng" dirty="0"/>
              <a:t>MicroSwitch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18" y="1782464"/>
            <a:ext cx="7407282" cy="300254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0" y="1688947"/>
            <a:ext cx="3762900" cy="3096057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1133856" y="1930400"/>
            <a:ext cx="2670048" cy="200152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587430" y="4895065"/>
            <a:ext cx="369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scoprire delle posizioni ASSOLUTE, vengono invece utilizzati dei MicroSwitch,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784718" y="4710399"/>
            <a:ext cx="49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rete PULL-UP dei vari sensori</a:t>
            </a:r>
          </a:p>
          <a:p>
            <a:endParaRPr lang="it-IT" dirty="0"/>
          </a:p>
          <a:p>
            <a:r>
              <a:rPr lang="it-IT" dirty="0"/>
              <a:t>Nel nostro caso abbiamo attivato una funzione dell’</a:t>
            </a:r>
            <a:r>
              <a:rPr lang="it-IT" dirty="0" err="1"/>
              <a:t>Atmega</a:t>
            </a:r>
            <a:r>
              <a:rPr lang="it-IT" dirty="0"/>
              <a:t>, e la rete pull-up è già attivata dentro il microcontrollore</a:t>
            </a:r>
          </a:p>
        </p:txBody>
      </p:sp>
    </p:spTree>
    <p:extLst>
      <p:ext uri="{BB962C8B-B14F-4D97-AF65-F5344CB8AC3E}">
        <p14:creationId xmlns:p14="http://schemas.microsoft.com/office/powerpoint/2010/main" val="273611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24C9F0-BEB1-40F7-8BA5-4EE1A9A5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17" y="155640"/>
            <a:ext cx="5349827" cy="715209"/>
          </a:xfrm>
        </p:spPr>
        <p:txBody>
          <a:bodyPr/>
          <a:lstStyle/>
          <a:p>
            <a:pPr algn="ctr"/>
            <a:r>
              <a:rPr lang="it-IT" dirty="0"/>
              <a:t>Cosa abbiamo fatto: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477F73-A545-4A21-BD35-82102A141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58" y="214103"/>
            <a:ext cx="4140000" cy="5247809"/>
          </a:xfr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2C0BD8B-548E-4767-A691-E86683FF842A}"/>
              </a:ext>
            </a:extLst>
          </p:cNvPr>
          <p:cNvSpPr/>
          <p:nvPr/>
        </p:nvSpPr>
        <p:spPr>
          <a:xfrm>
            <a:off x="4587992" y="2242803"/>
            <a:ext cx="2005666" cy="1995055"/>
          </a:xfrm>
          <a:prstGeom prst="rightArrow">
            <a:avLst>
              <a:gd name="adj1" fmla="val 51018"/>
              <a:gd name="adj2" fmla="val 39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Abbiamo creato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BE972CF-4BED-406A-A733-FE17CABD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7" y="968537"/>
            <a:ext cx="4140000" cy="462300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82398E-D013-4A6E-B093-E444E30CC974}"/>
              </a:ext>
            </a:extLst>
          </p:cNvPr>
          <p:cNvSpPr txBox="1"/>
          <p:nvPr/>
        </p:nvSpPr>
        <p:spPr>
          <a:xfrm>
            <a:off x="332595" y="5685433"/>
            <a:ext cx="4055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Alimentatore ingombrante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Controllo basico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Lavoro non parallelo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Potenze limitate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CAB3D95-A371-482D-B62D-A0CAF2D46246}"/>
              </a:ext>
            </a:extLst>
          </p:cNvPr>
          <p:cNvSpPr txBox="1"/>
          <p:nvPr/>
        </p:nvSpPr>
        <p:spPr>
          <a:xfrm>
            <a:off x="5821680" y="5577212"/>
            <a:ext cx="618276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Tutto il sistema grande quanto il vecchio alimentatore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Controllo parallelo dei motori e sensori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Encoder senza perdita dati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Salvataggio impostazioni sul driver</a:t>
            </a:r>
          </a:p>
        </p:txBody>
      </p:sp>
    </p:spTree>
    <p:extLst>
      <p:ext uri="{BB962C8B-B14F-4D97-AF65-F5344CB8AC3E}">
        <p14:creationId xmlns:p14="http://schemas.microsoft.com/office/powerpoint/2010/main" val="51849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9503"/>
          </a:xfrm>
        </p:spPr>
        <p:txBody>
          <a:bodyPr/>
          <a:lstStyle/>
          <a:p>
            <a:r>
              <a:rPr lang="it-IT" dirty="0"/>
              <a:t>Encoder &amp; MicroSwitch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808" y="423914"/>
            <a:ext cx="6422192" cy="454476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677334" y="1172805"/>
            <a:ext cx="50924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Tutti i pin degli encoder raggiungono dei pin PCINT: </a:t>
            </a:r>
            <a:r>
              <a:rPr lang="it-IT" sz="1600" b="1" u="sng" dirty="0"/>
              <a:t>Pin Interrupt Change</a:t>
            </a:r>
          </a:p>
          <a:p>
            <a:endParaRPr lang="it-IT" sz="1600" dirty="0"/>
          </a:p>
          <a:p>
            <a:r>
              <a:rPr lang="it-IT" sz="1600" dirty="0"/>
              <a:t>La caratteristica di questi pin è che appena uno di loro cambia il suo stato, viene chiamata una routine di gestione.</a:t>
            </a:r>
          </a:p>
          <a:p>
            <a:endParaRPr lang="it-IT" sz="1600" dirty="0"/>
          </a:p>
          <a:p>
            <a:r>
              <a:rPr lang="it-IT" sz="1600" dirty="0"/>
              <a:t>Nel nostro caso andiamo a leggere lo stato di tutti i pin contemporaneamente e lo salviamo in un </a:t>
            </a:r>
            <a:br>
              <a:rPr lang="it-IT" sz="1600" dirty="0"/>
            </a:br>
            <a:r>
              <a:rPr lang="it-IT" sz="1600" i="1" dirty="0"/>
              <a:t>BUFFER CIRCOLARE</a:t>
            </a:r>
            <a:r>
              <a:rPr lang="it-IT" sz="1600" dirty="0"/>
              <a:t>.</a:t>
            </a:r>
          </a:p>
          <a:p>
            <a:r>
              <a:rPr lang="it-IT" sz="1600" b="1" i="1" dirty="0"/>
              <a:t>NOTA BENE, i valori non vengono elaborati immediatamente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52" y="5154369"/>
            <a:ext cx="4171840" cy="717035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42" y="3991193"/>
            <a:ext cx="3422110" cy="27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Encoder &amp; MicroSwitch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" y="1226407"/>
            <a:ext cx="10884746" cy="5509673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6648320" y="3326228"/>
            <a:ext cx="5086480" cy="341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All’interno del </a:t>
            </a:r>
            <a:r>
              <a:rPr lang="it-IT" dirty="0" err="1"/>
              <a:t>loop</a:t>
            </a:r>
            <a:r>
              <a:rPr lang="it-IT" dirty="0"/>
              <a:t>, in ogni ciclo viene elaborata tutta la coda accumulata durante la gestione delle altre routine tramite questo algoritmo </a:t>
            </a:r>
            <a:r>
              <a:rPr lang="it-IT" dirty="0">
                <a:sym typeface="Wingdings" panose="05000000000000000000" pitchFamily="2" charset="2"/>
              </a:rPr>
              <a:t></a:t>
            </a:r>
            <a:endParaRPr lang="it-IT" dirty="0"/>
          </a:p>
          <a:p>
            <a:endParaRPr lang="it-IT" dirty="0"/>
          </a:p>
          <a:p>
            <a:r>
              <a:rPr lang="it-IT" dirty="0"/>
              <a:t>Per elaborare tutti e 6 gli Encoder impiega: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~186 colpi di Clock (~80KHz)</a:t>
            </a:r>
          </a:p>
          <a:p>
            <a:r>
              <a:rPr lang="it-IT" dirty="0"/>
              <a:t>Quindi la frequenza massima di arrivo è lievemente inferiore dovendo gestire le altre routine, approssimiamo circa a 65KHz per stare in sicurezza</a:t>
            </a:r>
          </a:p>
          <a:p>
            <a:r>
              <a:rPr lang="it-IT" dirty="0"/>
              <a:t>Noi non superiamo i 2 KHz a Encoder</a:t>
            </a:r>
          </a:p>
        </p:txBody>
      </p:sp>
    </p:spTree>
    <p:extLst>
      <p:ext uri="{BB962C8B-B14F-4D97-AF65-F5344CB8AC3E}">
        <p14:creationId xmlns:p14="http://schemas.microsoft.com/office/powerpoint/2010/main" val="125215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294" y="193040"/>
            <a:ext cx="5012266" cy="1320800"/>
          </a:xfrm>
        </p:spPr>
        <p:txBody>
          <a:bodyPr/>
          <a:lstStyle/>
          <a:p>
            <a:r>
              <a:rPr lang="it-IT" dirty="0"/>
              <a:t>Encoder &amp; MicroSwitch</a:t>
            </a:r>
          </a:p>
        </p:txBody>
      </p:sp>
      <p:pic>
        <p:nvPicPr>
          <p:cNvPr id="4" name="homm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" y="193040"/>
            <a:ext cx="3705014" cy="6586691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4287520" y="1016000"/>
            <a:ext cx="5821680" cy="53553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La strategia di </a:t>
            </a:r>
            <a:r>
              <a:rPr lang="it-IT" dirty="0" err="1"/>
              <a:t>Homming</a:t>
            </a:r>
            <a:r>
              <a:rPr lang="it-IT" dirty="0"/>
              <a:t> consiste nel muovere singolarmente i motori fino a trovare i MicroSwitch della home.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Si inizia con l’avambraccio che sale cercando la home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Successivamente inizia la ricerca il gomito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Polso e pinza hanno i motori a </a:t>
            </a:r>
            <a:r>
              <a:rPr lang="it-IT" b="1" i="1" dirty="0"/>
              <a:t>controllo differenziale</a:t>
            </a:r>
            <a:r>
              <a:rPr lang="it-IT" dirty="0"/>
              <a:t>, vanno per tanto cercati insieme: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Si cerca la home del ROLL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Si cerca la home del PITCH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Trovata questa PSEUDO HOME, viene </a:t>
            </a:r>
            <a:r>
              <a:rPr lang="it-IT" dirty="0" err="1"/>
              <a:t>ri</a:t>
            </a:r>
            <a:r>
              <a:rPr lang="it-IT" dirty="0"/>
              <a:t>-eseguito il ciclo, per garantire che la posizione raggiunta sia vera e non influenzata dagli spostamenti degli altri link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Viene cercata la home della base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r>
              <a:rPr lang="it-IT" dirty="0"/>
              <a:t>Al termine tutti gli encoder vengono messi a 0 e la procedura è terminata.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02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6E3BD-E80D-4905-A372-1DE243FD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>
            <a:normAutofit/>
          </a:bodyPr>
          <a:lstStyle/>
          <a:p>
            <a:r>
              <a:rPr lang="it-IT" dirty="0"/>
              <a:t>Comunicazione Arduino e </a:t>
            </a:r>
            <a:r>
              <a:rPr lang="it-IT" dirty="0" err="1"/>
              <a:t>Raspberry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05C7DBF-F97D-44F9-9A3C-9CF78BC21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334" y="1980276"/>
            <a:ext cx="4187736" cy="28511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0993628-4A4A-41A8-A501-C9720F88B4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17432" y="1600200"/>
            <a:ext cx="3035937" cy="3835400"/>
          </a:xfrm>
          <a:prstGeom prst="rect">
            <a:avLst/>
          </a:prstGeom>
        </p:spPr>
      </p:pic>
      <p:sp>
        <p:nvSpPr>
          <p:cNvPr id="3" name="Freccia bidirezionale orizzontale 2"/>
          <p:cNvSpPr/>
          <p:nvPr/>
        </p:nvSpPr>
        <p:spPr>
          <a:xfrm>
            <a:off x="4961240" y="2942863"/>
            <a:ext cx="2269519" cy="9259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SPI</a:t>
            </a:r>
          </a:p>
        </p:txBody>
      </p:sp>
    </p:spTree>
    <p:extLst>
      <p:ext uri="{BB962C8B-B14F-4D97-AF65-F5344CB8AC3E}">
        <p14:creationId xmlns:p14="http://schemas.microsoft.com/office/powerpoint/2010/main" val="3837529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6E3BD-E80D-4905-A372-1DE243FD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>
            <a:normAutofit/>
          </a:bodyPr>
          <a:lstStyle/>
          <a:p>
            <a:r>
              <a:rPr lang="it-IT" dirty="0"/>
              <a:t>Software Arduino e </a:t>
            </a:r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F57D83A-1C53-4D65-B864-3809E70B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1" t="48679" r="42264" b="19620"/>
          <a:stretch/>
        </p:blipFill>
        <p:spPr>
          <a:xfrm>
            <a:off x="2455334" y="1351281"/>
            <a:ext cx="5672666" cy="5110479"/>
          </a:xfrm>
        </p:spPr>
      </p:pic>
    </p:spTree>
    <p:extLst>
      <p:ext uri="{BB962C8B-B14F-4D97-AF65-F5344CB8AC3E}">
        <p14:creationId xmlns:p14="http://schemas.microsoft.com/office/powerpoint/2010/main" val="3132894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3F6B431-DCEF-4883-B5AA-E10C6CEF6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33499"/>
            <a:ext cx="8987366" cy="5360259"/>
          </a:xfr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07382C2-4D72-4913-AD32-A1B6DB9A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it-IT" dirty="0"/>
              <a:t>Software Arduino e </a:t>
            </a:r>
            <a:r>
              <a:rPr lang="it-IT" dirty="0" err="1"/>
              <a:t>Raspberry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4429760" y="3931920"/>
            <a:ext cx="2367280" cy="883920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752080" y="4429760"/>
            <a:ext cx="1818640" cy="304800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23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07B95F-47DD-4729-BCE4-3CCFFA4F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AAF171D-E987-4F21-8F12-604461EF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34" y="1027833"/>
            <a:ext cx="5723466" cy="522056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E0143B-2894-464F-BC4F-C3EC096C9966}"/>
              </a:ext>
            </a:extLst>
          </p:cNvPr>
          <p:cNvSpPr txBox="1"/>
          <p:nvPr/>
        </p:nvSpPr>
        <p:spPr>
          <a:xfrm>
            <a:off x="304800" y="1625160"/>
            <a:ext cx="54821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SPI è una connessione full duplex sincrona, ovvero i due interlocutori parlano contemporaneamente e con la stessa lunghezza di dati alla velocità imposta dal master (nel nostro caso il </a:t>
            </a:r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r>
              <a:rPr lang="it-IT" dirty="0"/>
              <a:t>)</a:t>
            </a:r>
          </a:p>
          <a:p>
            <a:r>
              <a:rPr lang="it-IT" dirty="0"/>
              <a:t>Il significato dei pin è: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MISO = Master In Slave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MOSI = Master Out Slave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SCK =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 = Slave Select</a:t>
            </a:r>
          </a:p>
          <a:p>
            <a:r>
              <a:rPr lang="it-IT" dirty="0"/>
              <a:t>Il dispositivo è in grado di generare interrupt quando viene completata una trasmissione (8 bit)</a:t>
            </a:r>
          </a:p>
          <a:p>
            <a:r>
              <a:rPr lang="it-IT" dirty="0"/>
              <a:t>Il nostro lavoro è consistito nel progettare un protocollo in cui il primo byte indica il tipo di pacchetto che si vuole trasmettere e successivamente vengono inviati dati da ambo le parti</a:t>
            </a:r>
          </a:p>
        </p:txBody>
      </p:sp>
    </p:spTree>
    <p:extLst>
      <p:ext uri="{BB962C8B-B14F-4D97-AF65-F5344CB8AC3E}">
        <p14:creationId xmlns:p14="http://schemas.microsoft.com/office/powerpoint/2010/main" val="166280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55E04A-57F3-49B3-99D3-D14FF5FA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949266" cy="1320800"/>
          </a:xfrm>
        </p:spPr>
        <p:txBody>
          <a:bodyPr/>
          <a:lstStyle/>
          <a:p>
            <a:r>
              <a:rPr lang="it-IT" dirty="0"/>
              <a:t>Ma come funziona una comunicazione SPI?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B6992E3B-1DE0-45E3-9693-538E8CD21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4" y="1930400"/>
            <a:ext cx="4666456" cy="1866582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E138D34-51F4-4F10-BD07-79FFECC94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0" y="2011203"/>
            <a:ext cx="5448300" cy="17049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A38113-6D70-41A1-8D22-191D115AF407}"/>
              </a:ext>
            </a:extLst>
          </p:cNvPr>
          <p:cNvSpPr txBox="1"/>
          <p:nvPr/>
        </p:nvSpPr>
        <p:spPr>
          <a:xfrm>
            <a:off x="647700" y="4064000"/>
            <a:ext cx="623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potete vedere la connessione logica che avviene tra i due dispositivi, i quali ad ogni colpo di clock del master faranno shiftare di 1 bit. Di conseguenza per ogni blocco di dati saranno necessari 8 colpi di clock.</a:t>
            </a:r>
          </a:p>
        </p:txBody>
      </p:sp>
    </p:spTree>
    <p:extLst>
      <p:ext uri="{BB962C8B-B14F-4D97-AF65-F5344CB8AC3E}">
        <p14:creationId xmlns:p14="http://schemas.microsoft.com/office/powerpoint/2010/main" val="3652269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1CE80F-EF90-47BE-B250-17CE300E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come funziona una comunicazione SPI?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1D54FABD-136F-43B8-A779-88698A33D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4" y="2226450"/>
            <a:ext cx="8596312" cy="3190913"/>
          </a:xfrm>
        </p:spPr>
      </p:pic>
    </p:spTree>
    <p:extLst>
      <p:ext uri="{BB962C8B-B14F-4D97-AF65-F5344CB8AC3E}">
        <p14:creationId xmlns:p14="http://schemas.microsoft.com/office/powerpoint/2010/main" val="388345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BECC0-EA20-4A09-ACE0-BC8DE163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7400"/>
          </a:xfrm>
        </p:spPr>
        <p:txBody>
          <a:bodyPr/>
          <a:lstStyle/>
          <a:p>
            <a:r>
              <a:rPr lang="it-IT" dirty="0"/>
              <a:t>Cosa è stato fatto sulla </a:t>
            </a:r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r>
              <a:rPr lang="it-IT" dirty="0"/>
              <a:t>?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77334" y="1265178"/>
            <a:ext cx="9926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E’ stata utilizzata la libreria di sistema &lt;</a:t>
            </a:r>
            <a:r>
              <a:rPr lang="it-IT" dirty="0" err="1"/>
              <a:t>linux</a:t>
            </a:r>
            <a:r>
              <a:rPr lang="it-IT" dirty="0"/>
              <a:t>/</a:t>
            </a:r>
            <a:r>
              <a:rPr lang="it-IT" dirty="0" err="1"/>
              <a:t>spi</a:t>
            </a:r>
            <a:r>
              <a:rPr lang="it-IT" dirty="0"/>
              <a:t>/</a:t>
            </a:r>
            <a:r>
              <a:rPr lang="it-IT" dirty="0" err="1"/>
              <a:t>spidev.h</a:t>
            </a:r>
            <a:r>
              <a:rPr lang="it-IT" dirty="0"/>
              <a:t>&gt; la quale include una gestione lato </a:t>
            </a:r>
            <a:r>
              <a:rPr lang="it-IT" dirty="0" err="1"/>
              <a:t>kernel</a:t>
            </a:r>
            <a:r>
              <a:rPr lang="it-IT" dirty="0"/>
              <a:t> della comunicazione della SPI, lasciando a noi solo il compito di impostare velocità di trasmissione, numero dei byte da inviare e </a:t>
            </a:r>
            <a:r>
              <a:rPr lang="it-IT" dirty="0" err="1"/>
              <a:t>allocamento</a:t>
            </a:r>
            <a:r>
              <a:rPr lang="it-IT" dirty="0"/>
              <a:t> della memoria.</a:t>
            </a:r>
          </a:p>
          <a:p>
            <a:endParaRPr lang="it-IT" dirty="0"/>
          </a:p>
          <a:p>
            <a:r>
              <a:rPr lang="it-IT" dirty="0"/>
              <a:t>E’ stata scritta una libreria in C++ che può essere inclusa in un qualsiasi progetto che utilizza la nostra scheda per governare uno Scorbot</a:t>
            </a:r>
          </a:p>
          <a:p>
            <a:r>
              <a:rPr lang="it-IT" dirty="0"/>
              <a:t>La classe si occupa di mandare messaggi STANDARD all'Arduino il quale è in grado di leggerli ed eseguirli</a:t>
            </a:r>
          </a:p>
          <a:p>
            <a:r>
              <a:rPr lang="it-IT" dirty="0"/>
              <a:t>I possibili comandi sono:</a:t>
            </a:r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420638"/>
              </p:ext>
            </p:extLst>
          </p:nvPr>
        </p:nvGraphicFramePr>
        <p:xfrm>
          <a:off x="589281" y="4023221"/>
          <a:ext cx="11074400" cy="21945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50172">
                  <a:extLst>
                    <a:ext uri="{9D8B030D-6E8A-4147-A177-3AD203B41FA5}">
                      <a16:colId xmlns:a16="http://schemas.microsoft.com/office/drawing/2014/main" val="476261065"/>
                    </a:ext>
                  </a:extLst>
                </a:gridCol>
                <a:gridCol w="4662114">
                  <a:extLst>
                    <a:ext uri="{9D8B030D-6E8A-4147-A177-3AD203B41FA5}">
                      <a16:colId xmlns:a16="http://schemas.microsoft.com/office/drawing/2014/main" val="1308619905"/>
                    </a:ext>
                  </a:extLst>
                </a:gridCol>
                <a:gridCol w="4662114">
                  <a:extLst>
                    <a:ext uri="{9D8B030D-6E8A-4147-A177-3AD203B41FA5}">
                      <a16:colId xmlns:a16="http://schemas.microsoft.com/office/drawing/2014/main" val="31279096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it-IT" dirty="0"/>
                        <a:t>Comando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Raspberry</a:t>
                      </a:r>
                      <a:r>
                        <a:rPr lang="it-IT" dirty="0"/>
                        <a:t> invia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Raspberry</a:t>
                      </a:r>
                      <a:r>
                        <a:rPr lang="it-IT" dirty="0"/>
                        <a:t> riceve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32412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setPWM</a:t>
                      </a:r>
                      <a:endParaRPr lang="it-IT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Valori dei PWM di tutti i motori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Conteggio</a:t>
                      </a:r>
                      <a:r>
                        <a:rPr lang="it-IT" baseline="0" dirty="0"/>
                        <a:t> </a:t>
                      </a:r>
                      <a:r>
                        <a:rPr lang="it-IT" dirty="0"/>
                        <a:t>degli ENCODER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2358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/>
                        <a:t>getCurrent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Ultime letture dei sensori di corrente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32433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/>
                        <a:t>getSetting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Impostazioni salvate sulla EEPROM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622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/>
                        <a:t>setSetting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Nuovi impostazioni da</a:t>
                      </a:r>
                      <a:r>
                        <a:rPr lang="it-IT" baseline="0" dirty="0"/>
                        <a:t> </a:t>
                      </a:r>
                      <a:r>
                        <a:rPr lang="it-IT" dirty="0"/>
                        <a:t>salvate in EEPROM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56429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/>
                        <a:t>goHome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Attiva la routine di ricerca della Home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793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21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103157D-447D-4E62-9A2A-45E1AB93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1270000"/>
            <a:ext cx="9245351" cy="5168466"/>
          </a:xfr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FD508CA4-6523-4D93-8AD7-C5E87EC6F8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/>
              <a:t>Hardware &amp; Firmware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2018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C585B6-FD4F-4BC3-9A1F-EC4F4D08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160"/>
          </a:xfrm>
        </p:spPr>
        <p:txBody>
          <a:bodyPr/>
          <a:lstStyle/>
          <a:p>
            <a:r>
              <a:rPr lang="it-IT" dirty="0" err="1"/>
              <a:t>Settings</a:t>
            </a:r>
            <a:r>
              <a:rPr lang="it-IT" dirty="0"/>
              <a:t> personali delle Board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381760"/>
            <a:ext cx="7653549" cy="4378960"/>
          </a:xfrm>
        </p:spPr>
      </p:pic>
    </p:spTree>
    <p:extLst>
      <p:ext uri="{BB962C8B-B14F-4D97-AF65-F5344CB8AC3E}">
        <p14:creationId xmlns:p14="http://schemas.microsoft.com/office/powerpoint/2010/main" val="3905884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metto 4 8">
            <a:extLst>
              <a:ext uri="{FF2B5EF4-FFF2-40B4-BE49-F238E27FC236}">
                <a16:creationId xmlns:a16="http://schemas.microsoft.com/office/drawing/2014/main" id="{E9D21D45-AD6F-DB4A-86A1-A17216F38028}"/>
              </a:ext>
            </a:extLst>
          </p:cNvPr>
          <p:cNvSpPr/>
          <p:nvPr/>
        </p:nvSpPr>
        <p:spPr>
          <a:xfrm rot="1966984">
            <a:off x="4358405" y="194720"/>
            <a:ext cx="7416124" cy="6738782"/>
          </a:xfrm>
          <a:prstGeom prst="cloudCallout">
            <a:avLst>
              <a:gd name="adj1" fmla="val -49645"/>
              <a:gd name="adj2" fmla="val 66589"/>
            </a:avLst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bidirezionale orizzontale 5">
            <a:extLst>
              <a:ext uri="{FF2B5EF4-FFF2-40B4-BE49-F238E27FC236}">
                <a16:creationId xmlns:a16="http://schemas.microsoft.com/office/drawing/2014/main" id="{F627162F-5BE9-3046-B10B-E5387FA2AF39}"/>
              </a:ext>
            </a:extLst>
          </p:cNvPr>
          <p:cNvSpPr/>
          <p:nvPr/>
        </p:nvSpPr>
        <p:spPr>
          <a:xfrm rot="5400000">
            <a:off x="940142" y="3113480"/>
            <a:ext cx="1663728" cy="3861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F70F97-24BF-FD44-A4D7-5657825E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59751" cy="734363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it-IT" dirty="0" err="1"/>
              <a:t>Stuttura</a:t>
            </a:r>
            <a:r>
              <a:rPr lang="it-IT" dirty="0"/>
              <a:t> del </a:t>
            </a:r>
            <a:r>
              <a:rPr lang="it-IT" dirty="0" err="1"/>
              <a:t>proggetto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21B520A-5874-BF4F-8BB4-931E5DEBE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148" y="728193"/>
            <a:ext cx="2577463" cy="17526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670CFE3-C354-E64B-8946-1BEAF5F6593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397" y="4138426"/>
            <a:ext cx="1799221" cy="2273017"/>
          </a:xfrm>
          <a:prstGeom prst="rect">
            <a:avLst/>
          </a:prstGeom>
        </p:spPr>
      </p:pic>
      <p:sp>
        <p:nvSpPr>
          <p:cNvPr id="12" name="Freccia bidirezionale orizzontale 11">
            <a:extLst>
              <a:ext uri="{FF2B5EF4-FFF2-40B4-BE49-F238E27FC236}">
                <a16:creationId xmlns:a16="http://schemas.microsoft.com/office/drawing/2014/main" id="{73BBE392-8D2B-4C48-9D8A-742886E99D35}"/>
              </a:ext>
            </a:extLst>
          </p:cNvPr>
          <p:cNvSpPr/>
          <p:nvPr/>
        </p:nvSpPr>
        <p:spPr>
          <a:xfrm rot="1301687">
            <a:off x="9029507" y="2073788"/>
            <a:ext cx="1176338" cy="343258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6DAB3FC-C2FB-CF4A-95E0-D4B3E596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127" y="1736118"/>
            <a:ext cx="1772390" cy="1772390"/>
          </a:xfrm>
          <a:prstGeom prst="rect">
            <a:avLst/>
          </a:prstGeom>
        </p:spPr>
      </p:pic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BD13B8E5-ED9A-5E46-B9DC-C98B5D02FD4D}"/>
              </a:ext>
            </a:extLst>
          </p:cNvPr>
          <p:cNvSpPr/>
          <p:nvPr/>
        </p:nvSpPr>
        <p:spPr>
          <a:xfrm rot="20343573">
            <a:off x="2911078" y="4479569"/>
            <a:ext cx="2308632" cy="719883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8FECA96-F03C-5649-9BE2-73A519D4C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197" y="1035005"/>
            <a:ext cx="1270000" cy="1270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B22BBF1-6AEB-134D-8CB9-4D3518297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9805" y="3361436"/>
            <a:ext cx="1478074" cy="147807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0EC63D1-EA87-B846-B297-1BC04F59B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111" b="89778" l="9778" r="89778">
                        <a14:foregroundMark x1="50667" y1="21333" x2="50667" y2="21333"/>
                        <a14:foregroundMark x1="44444" y1="10222" x2="44444" y2="10222"/>
                        <a14:foregroundMark x1="36889" y1="23556" x2="36889" y2="23556"/>
                        <a14:foregroundMark x1="41333" y1="25333" x2="41333" y2="25333"/>
                        <a14:foregroundMark x1="41333" y1="25333" x2="48889" y2="23556"/>
                        <a14:foregroundMark x1="45286" y1="32000" x2="50667" y2="7111"/>
                        <a14:foregroundMark x1="43556" y1="40000" x2="45286" y2="32000"/>
                        <a14:foregroundMark x1="50667" y1="7111" x2="59556" y2="18667"/>
                        <a14:foregroundMark x1="57333" y1="28889" x2="41333" y2="35111"/>
                        <a14:foregroundMark x1="34754" y1="25778" x2="34618" y2="25863"/>
                        <a14:foregroundMark x1="36889" y1="24444" x2="34754" y2="25778"/>
                        <a14:foregroundMark x1="37778" y1="15556" x2="37778" y2="15556"/>
                        <a14:foregroundMark x1="37778" y1="15556" x2="37778" y2="15556"/>
                        <a14:foregroundMark x1="37778" y1="13778" x2="37778" y2="13778"/>
                        <a14:foregroundMark x1="37778" y1="13778" x2="37778" y2="13778"/>
                        <a14:foregroundMark x1="37778" y1="11111" x2="37778" y2="11111"/>
                        <a14:foregroundMark x1="39111" y1="8889" x2="39111" y2="8889"/>
                        <a14:foregroundMark x1="40889" y1="8889" x2="40889" y2="8889"/>
                        <a14:foregroundMark x1="44444" y1="7111" x2="44444" y2="7111"/>
                        <a14:foregroundMark x1="51111" y1="7111" x2="51111" y2="7111"/>
                        <a14:foregroundMark x1="57778" y1="7111" x2="57778" y2="7111"/>
                        <a14:foregroundMark x1="55556" y1="6667" x2="55556" y2="6667"/>
                        <a14:foregroundMark x1="55556" y1="6667" x2="55556" y2="6667"/>
                        <a14:foregroundMark x1="54222" y1="29778" x2="54222" y2="29778"/>
                        <a14:foregroundMark x1="54222" y1="25333" x2="54222" y2="25333"/>
                        <a14:foregroundMark x1="54222" y1="25333" x2="54222" y2="25333"/>
                        <a14:foregroundMark x1="54222" y1="25333" x2="54222" y2="25333"/>
                        <a14:foregroundMark x1="56444" y1="25333" x2="56444" y2="25333"/>
                        <a14:foregroundMark x1="56444" y1="25333" x2="56444" y2="25333"/>
                        <a14:foregroundMark x1="56444" y1="23556" x2="56444" y2="23556"/>
                        <a14:foregroundMark x1="56444" y1="23556" x2="56444" y2="23556"/>
                        <a14:foregroundMark x1="57778" y1="22222" x2="57778" y2="22222"/>
                        <a14:foregroundMark x1="57778" y1="22222" x2="57778" y2="22222"/>
                        <a14:foregroundMark x1="57778" y1="25333" x2="57778" y2="25333"/>
                        <a14:foregroundMark x1="57778" y1="25333" x2="57778" y2="25333"/>
                        <a14:foregroundMark x1="58667" y1="24444" x2="58667" y2="24444"/>
                        <a14:foregroundMark x1="58667" y1="24444" x2="58667" y2="24444"/>
                        <a14:foregroundMark x1="58667" y1="12444" x2="58667" y2="12444"/>
                        <a14:foregroundMark x1="58667" y1="12444" x2="58667" y2="12444"/>
                        <a14:foregroundMark x1="58667" y1="11111" x2="58667" y2="11111"/>
                        <a14:foregroundMark x1="48889" y1="52000" x2="48889" y2="52000"/>
                        <a14:foregroundMark x1="48444" y1="51556" x2="48444" y2="51556"/>
                        <a14:foregroundMark x1="37778" y1="50667" x2="37778" y2="50667"/>
                        <a14:foregroundMark x1="34222" y1="58667" x2="34222" y2="53778"/>
                        <a14:foregroundMark x1="34222" y1="52000" x2="34222" y2="52000"/>
                        <a14:foregroundMark x1="41333" y1="59556" x2="33333" y2="39556"/>
                        <a14:foregroundMark x1="36889" y1="53778" x2="36889" y2="53778"/>
                        <a14:foregroundMark x1="36889" y1="51556" x2="36889" y2="51556"/>
                        <a14:foregroundMark x1="31894" y1="33757" x2="31111" y2="63111"/>
                        <a14:foregroundMark x1="38571" y1="36256" x2="40000" y2="31111"/>
                        <a14:foregroundMark x1="31111" y1="63111" x2="38433" y2="36754"/>
                        <a14:foregroundMark x1="35833" y1="28889" x2="34546" y2="28202"/>
                        <a14:foregroundMark x1="40000" y1="31111" x2="35833" y2="28889"/>
                        <a14:foregroundMark x1="41333" y1="55111" x2="41333" y2="55111"/>
                        <a14:foregroundMark x1="40000" y1="55111" x2="40000" y2="55111"/>
                        <a14:foregroundMark x1="37778" y1="54222" x2="37778" y2="54222"/>
                        <a14:foregroundMark x1="36889" y1="48444" x2="41333" y2="53778"/>
                        <a14:foregroundMark x1="57333" y1="27556" x2="58667" y2="23556"/>
                        <a14:foregroundMark x1="60000" y1="25778" x2="60000" y2="15556"/>
                        <a14:backgroundMark x1="29333" y1="28889" x2="29333" y2="28889"/>
                        <a14:backgroundMark x1="26667" y1="25333" x2="26667" y2="25333"/>
                        <a14:backgroundMark x1="22667" y1="23111" x2="30222" y2="27556"/>
                        <a14:backgroundMark x1="30222" y1="26667" x2="34667" y2="25778"/>
                        <a14:backgroundMark x1="35556" y1="22222" x2="35556" y2="22222"/>
                        <a14:backgroundMark x1="35556" y1="30222" x2="24889" y2="25333"/>
                        <a14:backgroundMark x1="24889" y1="24444" x2="31111" y2="25778"/>
                        <a14:backgroundMark x1="32000" y1="28000" x2="32000" y2="28000"/>
                        <a14:backgroundMark x1="32000" y1="25778" x2="32000" y2="25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1140" y="1223372"/>
            <a:ext cx="1422400" cy="14224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C4753B2-04EB-8A45-B5F5-8E9A262472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2497" y="3823744"/>
            <a:ext cx="3818041" cy="1585317"/>
          </a:xfrm>
          <a:prstGeom prst="rect">
            <a:avLst/>
          </a:prstGeom>
        </p:spPr>
      </p:pic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C312CEAA-4508-4C46-90F6-5D521A6875E8}"/>
              </a:ext>
            </a:extLst>
          </p:cNvPr>
          <p:cNvSpPr/>
          <p:nvPr/>
        </p:nvSpPr>
        <p:spPr>
          <a:xfrm rot="830302">
            <a:off x="6719803" y="4088563"/>
            <a:ext cx="846290" cy="343258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20" name="Freccia bidirezionale orizzontale 19">
            <a:extLst>
              <a:ext uri="{FF2B5EF4-FFF2-40B4-BE49-F238E27FC236}">
                <a16:creationId xmlns:a16="http://schemas.microsoft.com/office/drawing/2014/main" id="{1EB76630-DC21-7A4D-A560-AD06DF68A2FF}"/>
              </a:ext>
            </a:extLst>
          </p:cNvPr>
          <p:cNvSpPr/>
          <p:nvPr/>
        </p:nvSpPr>
        <p:spPr>
          <a:xfrm rot="17886830">
            <a:off x="5955074" y="2777208"/>
            <a:ext cx="805252" cy="343258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21" name="Freccia bidirezionale orizzontale 20">
            <a:extLst>
              <a:ext uri="{FF2B5EF4-FFF2-40B4-BE49-F238E27FC236}">
                <a16:creationId xmlns:a16="http://schemas.microsoft.com/office/drawing/2014/main" id="{7F63DA15-3399-F94D-B046-1E4479F7023B}"/>
              </a:ext>
            </a:extLst>
          </p:cNvPr>
          <p:cNvSpPr/>
          <p:nvPr/>
        </p:nvSpPr>
        <p:spPr>
          <a:xfrm rot="20745128">
            <a:off x="7244406" y="1787150"/>
            <a:ext cx="816591" cy="343258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25" name="Freccia destra 24">
            <a:extLst>
              <a:ext uri="{FF2B5EF4-FFF2-40B4-BE49-F238E27FC236}">
                <a16:creationId xmlns:a16="http://schemas.microsoft.com/office/drawing/2014/main" id="{76D5F77E-F5C2-F94F-8A55-F788A54D5EE4}"/>
              </a:ext>
            </a:extLst>
          </p:cNvPr>
          <p:cNvSpPr/>
          <p:nvPr/>
        </p:nvSpPr>
        <p:spPr>
          <a:xfrm rot="2577953">
            <a:off x="7046768" y="2954615"/>
            <a:ext cx="1822886" cy="41347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206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CEA7D5-EB6E-4C13-BE07-D8E302B3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pid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13BB7B-276E-44D6-9CD3-6D72F1D30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23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9ACB8-4BC5-454B-A024-E8563BA7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francesco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EF5E1C-E2D2-4B58-B1E6-C9A58247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4973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metto 4 8">
            <a:extLst>
              <a:ext uri="{FF2B5EF4-FFF2-40B4-BE49-F238E27FC236}">
                <a16:creationId xmlns:a16="http://schemas.microsoft.com/office/drawing/2014/main" id="{E9D21D45-AD6F-DB4A-86A1-A17216F38028}"/>
              </a:ext>
            </a:extLst>
          </p:cNvPr>
          <p:cNvSpPr/>
          <p:nvPr/>
        </p:nvSpPr>
        <p:spPr>
          <a:xfrm rot="1966984">
            <a:off x="4358405" y="194720"/>
            <a:ext cx="7416124" cy="6738782"/>
          </a:xfrm>
          <a:prstGeom prst="cloudCallout">
            <a:avLst>
              <a:gd name="adj1" fmla="val -49645"/>
              <a:gd name="adj2" fmla="val 66589"/>
            </a:avLst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bidirezionale orizzontale 5">
            <a:extLst>
              <a:ext uri="{FF2B5EF4-FFF2-40B4-BE49-F238E27FC236}">
                <a16:creationId xmlns:a16="http://schemas.microsoft.com/office/drawing/2014/main" id="{F627162F-5BE9-3046-B10B-E5387FA2AF39}"/>
              </a:ext>
            </a:extLst>
          </p:cNvPr>
          <p:cNvSpPr/>
          <p:nvPr/>
        </p:nvSpPr>
        <p:spPr>
          <a:xfrm rot="5400000">
            <a:off x="940142" y="3241075"/>
            <a:ext cx="1663728" cy="3861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F70F97-24BF-FD44-A4D7-5657825E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59751" cy="734363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it-IT" dirty="0"/>
              <a:t>Interfaccia Utente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21B520A-5874-BF4F-8BB4-931E5DEBE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148" y="823889"/>
            <a:ext cx="2577463" cy="17526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670CFE3-C354-E64B-8946-1BEAF5F6593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397" y="4266022"/>
            <a:ext cx="1799221" cy="2273017"/>
          </a:xfrm>
          <a:prstGeom prst="rect">
            <a:avLst/>
          </a:prstGeom>
        </p:spPr>
      </p:pic>
      <p:sp>
        <p:nvSpPr>
          <p:cNvPr id="12" name="Freccia bidirezionale orizzontale 11">
            <a:extLst>
              <a:ext uri="{FF2B5EF4-FFF2-40B4-BE49-F238E27FC236}">
                <a16:creationId xmlns:a16="http://schemas.microsoft.com/office/drawing/2014/main" id="{73BBE392-8D2B-4C48-9D8A-742886E99D35}"/>
              </a:ext>
            </a:extLst>
          </p:cNvPr>
          <p:cNvSpPr/>
          <p:nvPr/>
        </p:nvSpPr>
        <p:spPr>
          <a:xfrm rot="1301687">
            <a:off x="9029507" y="2073788"/>
            <a:ext cx="1176338" cy="343258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6DAB3FC-C2FB-CF4A-95E0-D4B3E596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127" y="1736118"/>
            <a:ext cx="1772390" cy="1772390"/>
          </a:xfrm>
          <a:prstGeom prst="rect">
            <a:avLst/>
          </a:prstGeom>
        </p:spPr>
      </p:pic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BD13B8E5-ED9A-5E46-B9DC-C98B5D02FD4D}"/>
              </a:ext>
            </a:extLst>
          </p:cNvPr>
          <p:cNvSpPr/>
          <p:nvPr/>
        </p:nvSpPr>
        <p:spPr>
          <a:xfrm rot="20343573">
            <a:off x="2911078" y="4479569"/>
            <a:ext cx="2308632" cy="719883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8FECA96-F03C-5649-9BE2-73A519D4C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197" y="1035005"/>
            <a:ext cx="1270000" cy="1270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B22BBF1-6AEB-134D-8CB9-4D3518297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9805" y="3361436"/>
            <a:ext cx="1478074" cy="147807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0EC63D1-EA87-B846-B297-1BC04F59B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111" b="89778" l="9778" r="89778">
                        <a14:foregroundMark x1="50667" y1="21333" x2="50667" y2="21333"/>
                        <a14:foregroundMark x1="44444" y1="10222" x2="44444" y2="10222"/>
                        <a14:foregroundMark x1="36889" y1="23556" x2="36889" y2="23556"/>
                        <a14:foregroundMark x1="41333" y1="25333" x2="41333" y2="25333"/>
                        <a14:foregroundMark x1="41333" y1="25333" x2="48889" y2="23556"/>
                        <a14:foregroundMark x1="45286" y1="32000" x2="50667" y2="7111"/>
                        <a14:foregroundMark x1="43556" y1="40000" x2="45286" y2="32000"/>
                        <a14:foregroundMark x1="50667" y1="7111" x2="59556" y2="18667"/>
                        <a14:foregroundMark x1="57333" y1="28889" x2="41333" y2="35111"/>
                        <a14:foregroundMark x1="34754" y1="25778" x2="34618" y2="25863"/>
                        <a14:foregroundMark x1="36889" y1="24444" x2="34754" y2="25778"/>
                        <a14:foregroundMark x1="37778" y1="15556" x2="37778" y2="15556"/>
                        <a14:foregroundMark x1="37778" y1="15556" x2="37778" y2="15556"/>
                        <a14:foregroundMark x1="37778" y1="13778" x2="37778" y2="13778"/>
                        <a14:foregroundMark x1="37778" y1="13778" x2="37778" y2="13778"/>
                        <a14:foregroundMark x1="37778" y1="11111" x2="37778" y2="11111"/>
                        <a14:foregroundMark x1="39111" y1="8889" x2="39111" y2="8889"/>
                        <a14:foregroundMark x1="40889" y1="8889" x2="40889" y2="8889"/>
                        <a14:foregroundMark x1="44444" y1="7111" x2="44444" y2="7111"/>
                        <a14:foregroundMark x1="51111" y1="7111" x2="51111" y2="7111"/>
                        <a14:foregroundMark x1="57778" y1="7111" x2="57778" y2="7111"/>
                        <a14:foregroundMark x1="55556" y1="6667" x2="55556" y2="6667"/>
                        <a14:foregroundMark x1="55556" y1="6667" x2="55556" y2="6667"/>
                        <a14:foregroundMark x1="54222" y1="29778" x2="54222" y2="29778"/>
                        <a14:foregroundMark x1="54222" y1="25333" x2="54222" y2="25333"/>
                        <a14:foregroundMark x1="54222" y1="25333" x2="54222" y2="25333"/>
                        <a14:foregroundMark x1="54222" y1="25333" x2="54222" y2="25333"/>
                        <a14:foregroundMark x1="56444" y1="25333" x2="56444" y2="25333"/>
                        <a14:foregroundMark x1="56444" y1="25333" x2="56444" y2="25333"/>
                        <a14:foregroundMark x1="56444" y1="23556" x2="56444" y2="23556"/>
                        <a14:foregroundMark x1="56444" y1="23556" x2="56444" y2="23556"/>
                        <a14:foregroundMark x1="57778" y1="22222" x2="57778" y2="22222"/>
                        <a14:foregroundMark x1="57778" y1="22222" x2="57778" y2="22222"/>
                        <a14:foregroundMark x1="57778" y1="25333" x2="57778" y2="25333"/>
                        <a14:foregroundMark x1="57778" y1="25333" x2="57778" y2="25333"/>
                        <a14:foregroundMark x1="58667" y1="24444" x2="58667" y2="24444"/>
                        <a14:foregroundMark x1="58667" y1="24444" x2="58667" y2="24444"/>
                        <a14:foregroundMark x1="58667" y1="12444" x2="58667" y2="12444"/>
                        <a14:foregroundMark x1="58667" y1="12444" x2="58667" y2="12444"/>
                        <a14:foregroundMark x1="58667" y1="11111" x2="58667" y2="11111"/>
                        <a14:foregroundMark x1="48889" y1="52000" x2="48889" y2="52000"/>
                        <a14:foregroundMark x1="48444" y1="51556" x2="48444" y2="51556"/>
                        <a14:foregroundMark x1="37778" y1="50667" x2="37778" y2="50667"/>
                        <a14:foregroundMark x1="34222" y1="58667" x2="34222" y2="53778"/>
                        <a14:foregroundMark x1="34222" y1="52000" x2="34222" y2="52000"/>
                        <a14:foregroundMark x1="41333" y1="59556" x2="33333" y2="39556"/>
                        <a14:foregroundMark x1="36889" y1="53778" x2="36889" y2="53778"/>
                        <a14:foregroundMark x1="36889" y1="51556" x2="36889" y2="51556"/>
                        <a14:foregroundMark x1="31894" y1="33757" x2="31111" y2="63111"/>
                        <a14:foregroundMark x1="38571" y1="36256" x2="40000" y2="31111"/>
                        <a14:foregroundMark x1="31111" y1="63111" x2="38433" y2="36754"/>
                        <a14:foregroundMark x1="35833" y1="28889" x2="34546" y2="28202"/>
                        <a14:foregroundMark x1="40000" y1="31111" x2="35833" y2="28889"/>
                        <a14:foregroundMark x1="41333" y1="55111" x2="41333" y2="55111"/>
                        <a14:foregroundMark x1="40000" y1="55111" x2="40000" y2="55111"/>
                        <a14:foregroundMark x1="37778" y1="54222" x2="37778" y2="54222"/>
                        <a14:foregroundMark x1="36889" y1="48444" x2="41333" y2="53778"/>
                        <a14:foregroundMark x1="57333" y1="27556" x2="58667" y2="23556"/>
                        <a14:foregroundMark x1="60000" y1="25778" x2="60000" y2="15556"/>
                        <a14:backgroundMark x1="29333" y1="28889" x2="29333" y2="28889"/>
                        <a14:backgroundMark x1="26667" y1="25333" x2="26667" y2="25333"/>
                        <a14:backgroundMark x1="22667" y1="23111" x2="30222" y2="27556"/>
                        <a14:backgroundMark x1="30222" y1="26667" x2="34667" y2="25778"/>
                        <a14:backgroundMark x1="35556" y1="22222" x2="35556" y2="22222"/>
                        <a14:backgroundMark x1="35556" y1="30222" x2="24889" y2="25333"/>
                        <a14:backgroundMark x1="24889" y1="24444" x2="31111" y2="25778"/>
                        <a14:backgroundMark x1="32000" y1="28000" x2="32000" y2="28000"/>
                        <a14:backgroundMark x1="32000" y1="25778" x2="32000" y2="25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1140" y="1223372"/>
            <a:ext cx="1422400" cy="14224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C4753B2-04EB-8A45-B5F5-8E9A262472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2497" y="3823744"/>
            <a:ext cx="3818041" cy="1585317"/>
          </a:xfrm>
          <a:prstGeom prst="rect">
            <a:avLst/>
          </a:prstGeom>
        </p:spPr>
      </p:pic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C312CEAA-4508-4C46-90F6-5D521A6875E8}"/>
              </a:ext>
            </a:extLst>
          </p:cNvPr>
          <p:cNvSpPr/>
          <p:nvPr/>
        </p:nvSpPr>
        <p:spPr>
          <a:xfrm rot="830302">
            <a:off x="6719803" y="4088563"/>
            <a:ext cx="846290" cy="343258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20" name="Freccia bidirezionale orizzontale 19">
            <a:extLst>
              <a:ext uri="{FF2B5EF4-FFF2-40B4-BE49-F238E27FC236}">
                <a16:creationId xmlns:a16="http://schemas.microsoft.com/office/drawing/2014/main" id="{1EB76630-DC21-7A4D-A560-AD06DF68A2FF}"/>
              </a:ext>
            </a:extLst>
          </p:cNvPr>
          <p:cNvSpPr/>
          <p:nvPr/>
        </p:nvSpPr>
        <p:spPr>
          <a:xfrm rot="17886830">
            <a:off x="5955074" y="2777208"/>
            <a:ext cx="805252" cy="343258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21" name="Freccia bidirezionale orizzontale 20">
            <a:extLst>
              <a:ext uri="{FF2B5EF4-FFF2-40B4-BE49-F238E27FC236}">
                <a16:creationId xmlns:a16="http://schemas.microsoft.com/office/drawing/2014/main" id="{7F63DA15-3399-F94D-B046-1E4479F7023B}"/>
              </a:ext>
            </a:extLst>
          </p:cNvPr>
          <p:cNvSpPr/>
          <p:nvPr/>
        </p:nvSpPr>
        <p:spPr>
          <a:xfrm rot="20745128">
            <a:off x="7244406" y="1787150"/>
            <a:ext cx="816591" cy="343258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25" name="Freccia destra 24">
            <a:extLst>
              <a:ext uri="{FF2B5EF4-FFF2-40B4-BE49-F238E27FC236}">
                <a16:creationId xmlns:a16="http://schemas.microsoft.com/office/drawing/2014/main" id="{76D5F77E-F5C2-F94F-8A55-F788A54D5EE4}"/>
              </a:ext>
            </a:extLst>
          </p:cNvPr>
          <p:cNvSpPr/>
          <p:nvPr/>
        </p:nvSpPr>
        <p:spPr>
          <a:xfrm rot="2577953">
            <a:off x="7046768" y="2954615"/>
            <a:ext cx="1822886" cy="41347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52C7319D-7909-764B-93CD-6F21FB55D776}"/>
              </a:ext>
            </a:extLst>
          </p:cNvPr>
          <p:cNvSpPr/>
          <p:nvPr/>
        </p:nvSpPr>
        <p:spPr>
          <a:xfrm>
            <a:off x="7669475" y="612465"/>
            <a:ext cx="4403532" cy="3129656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797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F0490-ACA8-475F-AE3D-AE3E03A5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25" y="271641"/>
            <a:ext cx="1942041" cy="741364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it-IT" dirty="0"/>
              <a:t>Grafica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753A0-8983-4992-A00A-0DB5B368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25" y="1118611"/>
            <a:ext cx="8596668" cy="477836"/>
          </a:xfrm>
        </p:spPr>
        <p:txBody>
          <a:bodyPr/>
          <a:lstStyle/>
          <a:p>
            <a:r>
              <a:rPr lang="it-IT" dirty="0"/>
              <a:t>Sviluppo a cura di : Angeloni Ilaria e Menichelli Alberto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8F8C8E9-7094-C34B-A5BB-529306420D41}"/>
              </a:ext>
            </a:extLst>
          </p:cNvPr>
          <p:cNvSpPr txBox="1">
            <a:spLocks/>
          </p:cNvSpPr>
          <p:nvPr/>
        </p:nvSpPr>
        <p:spPr>
          <a:xfrm>
            <a:off x="114625" y="1891978"/>
            <a:ext cx="4164382" cy="6100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Cosa abbiamo fatto: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245175C-8552-FC4D-8345-75B39E1CA3CD}"/>
              </a:ext>
            </a:extLst>
          </p:cNvPr>
          <p:cNvSpPr txBox="1">
            <a:spLocks/>
          </p:cNvSpPr>
          <p:nvPr/>
        </p:nvSpPr>
        <p:spPr>
          <a:xfrm>
            <a:off x="114625" y="2502042"/>
            <a:ext cx="10657210" cy="1266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Sviluppo di un’interfaccia grafica per comandare un Robot-Scorbot; il codice sviluppato è versatile, permette quindi di settare i dati di lavoro indipendentemente dallo Scorbot fisicamente utilizzato così da poter riutilizzare l’interfaccia creata anche su altri dispositivi dello stesso tipo.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E1E0297D-E76E-D04F-A715-9C80160D9D81}"/>
              </a:ext>
            </a:extLst>
          </p:cNvPr>
          <p:cNvSpPr txBox="1">
            <a:spLocks/>
          </p:cNvSpPr>
          <p:nvPr/>
        </p:nvSpPr>
        <p:spPr>
          <a:xfrm>
            <a:off x="114625" y="3879154"/>
            <a:ext cx="1703916" cy="61006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Come :  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1F65A9-BFBE-B34E-90BA-36975D9957FA}"/>
              </a:ext>
            </a:extLst>
          </p:cNvPr>
          <p:cNvSpPr txBox="1">
            <a:spLocks/>
          </p:cNvSpPr>
          <p:nvPr/>
        </p:nvSpPr>
        <p:spPr>
          <a:xfrm>
            <a:off x="154429" y="4604583"/>
            <a:ext cx="7745729" cy="19382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Per lo sviluppo dell’interfaccia grafica sono stati utilizzati principalmente i seguenti due programmi:</a:t>
            </a:r>
          </a:p>
          <a:p>
            <a:r>
              <a:rPr lang="it-IT" b="1" dirty="0" err="1"/>
              <a:t>Qt</a:t>
            </a:r>
            <a:r>
              <a:rPr lang="it-IT" b="1" dirty="0"/>
              <a:t> designer:</a:t>
            </a:r>
            <a:r>
              <a:rPr lang="it-IT" dirty="0"/>
              <a:t> componente del </a:t>
            </a:r>
            <a:r>
              <a:rPr lang="it-IT" dirty="0" err="1"/>
              <a:t>toolset</a:t>
            </a:r>
            <a:r>
              <a:rPr lang="it-IT" dirty="0"/>
              <a:t> della libreria grafica </a:t>
            </a:r>
            <a:r>
              <a:rPr lang="it-IT" b="1" dirty="0" err="1"/>
              <a:t>Qt</a:t>
            </a:r>
            <a:r>
              <a:rPr lang="it-IT" b="1" dirty="0"/>
              <a:t>, </a:t>
            </a:r>
            <a:r>
              <a:rPr lang="it-IT" dirty="0"/>
              <a:t>con il quale è stata creata la parte visuale. </a:t>
            </a:r>
          </a:p>
          <a:p>
            <a:r>
              <a:rPr lang="it-IT" b="1" dirty="0" err="1"/>
              <a:t>PyCharm</a:t>
            </a:r>
            <a:r>
              <a:rPr lang="it-IT" dirty="0"/>
              <a:t> : ambiente di sviluppo per </a:t>
            </a:r>
            <a:r>
              <a:rPr lang="it-IT" dirty="0" err="1"/>
              <a:t>Python</a:t>
            </a:r>
            <a:r>
              <a:rPr lang="it-IT" dirty="0"/>
              <a:t>, utilizzato per scrivere il codice che rende funzionante le pagine create tramite </a:t>
            </a:r>
            <a:r>
              <a:rPr lang="it-IT" dirty="0" err="1"/>
              <a:t>Qt</a:t>
            </a:r>
            <a:r>
              <a:rPr lang="it-IT" dirty="0"/>
              <a:t> Creator.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EF0571A-479A-4B42-BD47-AA15F1618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402" y="4767261"/>
            <a:ext cx="1651000" cy="16129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EBA0F65-CED1-564F-AFFF-D046E346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799" y="4767261"/>
            <a:ext cx="1474265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1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4DE3BF-7481-9446-9782-17066B90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2" y="403122"/>
            <a:ext cx="8596668" cy="69809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it-IT" dirty="0" err="1"/>
              <a:t>Qt</a:t>
            </a:r>
            <a:r>
              <a:rPr lang="it-IT" dirty="0"/>
              <a:t> Designer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1A156EC-ACA1-C84F-BF36-98E8BD9D0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20" y="2799583"/>
            <a:ext cx="6210299" cy="3881437"/>
          </a:xfr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7C644F-89DB-3B4C-BEA3-236E8C5E3981}"/>
              </a:ext>
            </a:extLst>
          </p:cNvPr>
          <p:cNvSpPr txBox="1">
            <a:spLocks/>
          </p:cNvSpPr>
          <p:nvPr/>
        </p:nvSpPr>
        <p:spPr>
          <a:xfrm>
            <a:off x="667502" y="1317214"/>
            <a:ext cx="8596668" cy="44739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La parte visuale è stata sviluppata con </a:t>
            </a:r>
            <a:r>
              <a:rPr lang="it-IT" dirty="0" err="1"/>
              <a:t>Qt</a:t>
            </a:r>
            <a:r>
              <a:rPr lang="it-IT" dirty="0"/>
              <a:t> Designer, uno strumento per la creazione e progettazione di interfacce grafiche. </a:t>
            </a:r>
          </a:p>
          <a:p>
            <a:r>
              <a:rPr lang="it-IT" dirty="0"/>
              <a:t>La schermata principale è divisa in più parti; di seguito elenchiamo quelle più importanti e che sono state più utili per il progetto.</a:t>
            </a:r>
          </a:p>
          <a:p>
            <a:endParaRPr lang="it-IT" dirty="0"/>
          </a:p>
          <a:p>
            <a:r>
              <a:rPr lang="it-IT" dirty="0"/>
              <a:t>1) </a:t>
            </a:r>
            <a:r>
              <a:rPr lang="it-IT" dirty="0" err="1"/>
              <a:t>Property</a:t>
            </a:r>
            <a:r>
              <a:rPr lang="it-IT" dirty="0"/>
              <a:t> Editor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2)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Window</a:t>
            </a:r>
            <a:endParaRPr lang="it-IT" dirty="0"/>
          </a:p>
          <a:p>
            <a:endParaRPr lang="it-IT" dirty="0"/>
          </a:p>
          <a:p>
            <a:r>
              <a:rPr lang="it-IT" dirty="0"/>
              <a:t>3)Object </a:t>
            </a:r>
            <a:r>
              <a:rPr lang="it-IT" dirty="0" err="1"/>
              <a:t>Inspector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4) </a:t>
            </a:r>
            <a:r>
              <a:rPr lang="it-IT" dirty="0" err="1"/>
              <a:t>Widget</a:t>
            </a:r>
            <a:r>
              <a:rPr lang="it-IT" dirty="0"/>
              <a:t> Box</a:t>
            </a:r>
          </a:p>
          <a:p>
            <a:endParaRPr lang="it-IT" dirty="0"/>
          </a:p>
        </p:txBody>
      </p:sp>
      <p:sp>
        <p:nvSpPr>
          <p:cNvPr id="30" name="Cornice 29">
            <a:extLst>
              <a:ext uri="{FF2B5EF4-FFF2-40B4-BE49-F238E27FC236}">
                <a16:creationId xmlns:a16="http://schemas.microsoft.com/office/drawing/2014/main" id="{75CAC993-235E-1C46-95E2-517E29319307}"/>
              </a:ext>
            </a:extLst>
          </p:cNvPr>
          <p:cNvSpPr/>
          <p:nvPr/>
        </p:nvSpPr>
        <p:spPr>
          <a:xfrm>
            <a:off x="580102" y="2779919"/>
            <a:ext cx="2723536" cy="629417"/>
          </a:xfrm>
          <a:prstGeom prst="frame">
            <a:avLst>
              <a:gd name="adj1" fmla="val 93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4" name="Cornice 33">
            <a:extLst>
              <a:ext uri="{FF2B5EF4-FFF2-40B4-BE49-F238E27FC236}">
                <a16:creationId xmlns:a16="http://schemas.microsoft.com/office/drawing/2014/main" id="{C465C61F-01B0-AD41-875B-47D86FB2B8BD}"/>
              </a:ext>
            </a:extLst>
          </p:cNvPr>
          <p:cNvSpPr/>
          <p:nvPr/>
        </p:nvSpPr>
        <p:spPr>
          <a:xfrm>
            <a:off x="580102" y="3532167"/>
            <a:ext cx="2723536" cy="629417"/>
          </a:xfrm>
          <a:prstGeom prst="frame">
            <a:avLst>
              <a:gd name="adj1" fmla="val 937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Cornice 34">
            <a:extLst>
              <a:ext uri="{FF2B5EF4-FFF2-40B4-BE49-F238E27FC236}">
                <a16:creationId xmlns:a16="http://schemas.microsoft.com/office/drawing/2014/main" id="{06EAC54F-A5F6-264D-8DBE-9B189917382F}"/>
              </a:ext>
            </a:extLst>
          </p:cNvPr>
          <p:cNvSpPr/>
          <p:nvPr/>
        </p:nvSpPr>
        <p:spPr>
          <a:xfrm>
            <a:off x="580102" y="4272120"/>
            <a:ext cx="2723536" cy="629417"/>
          </a:xfrm>
          <a:prstGeom prst="frame">
            <a:avLst>
              <a:gd name="adj1" fmla="val 937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6" name="Cornice 35">
            <a:extLst>
              <a:ext uri="{FF2B5EF4-FFF2-40B4-BE49-F238E27FC236}">
                <a16:creationId xmlns:a16="http://schemas.microsoft.com/office/drawing/2014/main" id="{C0D8E5C4-0C02-4E4A-8507-CFADAAC69E06}"/>
              </a:ext>
            </a:extLst>
          </p:cNvPr>
          <p:cNvSpPr/>
          <p:nvPr/>
        </p:nvSpPr>
        <p:spPr>
          <a:xfrm>
            <a:off x="580102" y="5024364"/>
            <a:ext cx="2723536" cy="629417"/>
          </a:xfrm>
          <a:prstGeom prst="frame">
            <a:avLst>
              <a:gd name="adj1" fmla="val 9375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7" name="Cornice 36">
            <a:extLst>
              <a:ext uri="{FF2B5EF4-FFF2-40B4-BE49-F238E27FC236}">
                <a16:creationId xmlns:a16="http://schemas.microsoft.com/office/drawing/2014/main" id="{EC8AB850-C979-CE4D-B9BB-D5A38B96F559}"/>
              </a:ext>
            </a:extLst>
          </p:cNvPr>
          <p:cNvSpPr/>
          <p:nvPr/>
        </p:nvSpPr>
        <p:spPr>
          <a:xfrm>
            <a:off x="6690781" y="2799583"/>
            <a:ext cx="3937412" cy="1344476"/>
          </a:xfrm>
          <a:prstGeom prst="frame">
            <a:avLst>
              <a:gd name="adj1" fmla="val 487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1" name="Cornice 40">
            <a:extLst>
              <a:ext uri="{FF2B5EF4-FFF2-40B4-BE49-F238E27FC236}">
                <a16:creationId xmlns:a16="http://schemas.microsoft.com/office/drawing/2014/main" id="{C6ED828E-9C82-5F40-B6DD-238AB91BAD0A}"/>
              </a:ext>
            </a:extLst>
          </p:cNvPr>
          <p:cNvSpPr/>
          <p:nvPr/>
        </p:nvSpPr>
        <p:spPr>
          <a:xfrm>
            <a:off x="6706691" y="4168442"/>
            <a:ext cx="3951477" cy="2234647"/>
          </a:xfrm>
          <a:prstGeom prst="frame">
            <a:avLst>
              <a:gd name="adj1" fmla="val 277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3" name="Cornice 42">
            <a:extLst>
              <a:ext uri="{FF2B5EF4-FFF2-40B4-BE49-F238E27FC236}">
                <a16:creationId xmlns:a16="http://schemas.microsoft.com/office/drawing/2014/main" id="{79D319B6-E85C-CC48-9BF8-7B653CB55056}"/>
              </a:ext>
            </a:extLst>
          </p:cNvPr>
          <p:cNvSpPr/>
          <p:nvPr/>
        </p:nvSpPr>
        <p:spPr>
          <a:xfrm>
            <a:off x="10658168" y="2817108"/>
            <a:ext cx="1275051" cy="3585981"/>
          </a:xfrm>
          <a:prstGeom prst="frame">
            <a:avLst>
              <a:gd name="adj1" fmla="val 481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5" name="Freccia destra 44">
            <a:extLst>
              <a:ext uri="{FF2B5EF4-FFF2-40B4-BE49-F238E27FC236}">
                <a16:creationId xmlns:a16="http://schemas.microsoft.com/office/drawing/2014/main" id="{40D2612F-6FE2-B94B-A713-E58A28FE9041}"/>
              </a:ext>
            </a:extLst>
          </p:cNvPr>
          <p:cNvSpPr/>
          <p:nvPr/>
        </p:nvSpPr>
        <p:spPr>
          <a:xfrm>
            <a:off x="3330711" y="5348632"/>
            <a:ext cx="2392210" cy="45719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00FF00"/>
              </a:highlight>
            </a:endParaRPr>
          </a:p>
        </p:txBody>
      </p:sp>
      <p:sp>
        <p:nvSpPr>
          <p:cNvPr id="46" name="Cornice 45">
            <a:extLst>
              <a:ext uri="{FF2B5EF4-FFF2-40B4-BE49-F238E27FC236}">
                <a16:creationId xmlns:a16="http://schemas.microsoft.com/office/drawing/2014/main" id="{F0392DFA-0449-4C42-9EB6-B87D2EE61563}"/>
              </a:ext>
            </a:extLst>
          </p:cNvPr>
          <p:cNvSpPr/>
          <p:nvPr/>
        </p:nvSpPr>
        <p:spPr>
          <a:xfrm>
            <a:off x="5722918" y="2799584"/>
            <a:ext cx="991893" cy="3603506"/>
          </a:xfrm>
          <a:prstGeom prst="frame">
            <a:avLst>
              <a:gd name="adj1" fmla="val 474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9" name="Freccia destra 48">
            <a:extLst>
              <a:ext uri="{FF2B5EF4-FFF2-40B4-BE49-F238E27FC236}">
                <a16:creationId xmlns:a16="http://schemas.microsoft.com/office/drawing/2014/main" id="{E51B725F-AC11-BA4F-BA6E-B3010B85392C}"/>
              </a:ext>
            </a:extLst>
          </p:cNvPr>
          <p:cNvSpPr/>
          <p:nvPr/>
        </p:nvSpPr>
        <p:spPr>
          <a:xfrm rot="185111">
            <a:off x="3267958" y="3176612"/>
            <a:ext cx="3448121" cy="4571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00FF00"/>
              </a:highlight>
            </a:endParaRPr>
          </a:p>
        </p:txBody>
      </p:sp>
      <p:sp>
        <p:nvSpPr>
          <p:cNvPr id="50" name="Freccia destra 49">
            <a:extLst>
              <a:ext uri="{FF2B5EF4-FFF2-40B4-BE49-F238E27FC236}">
                <a16:creationId xmlns:a16="http://schemas.microsoft.com/office/drawing/2014/main" id="{CAEB0895-E04D-1D47-B29A-91F13CC5FCD6}"/>
              </a:ext>
            </a:extLst>
          </p:cNvPr>
          <p:cNvSpPr/>
          <p:nvPr/>
        </p:nvSpPr>
        <p:spPr>
          <a:xfrm>
            <a:off x="3303638" y="4536440"/>
            <a:ext cx="7354530" cy="4571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00FF00"/>
              </a:highlight>
            </a:endParaRPr>
          </a:p>
        </p:txBody>
      </p:sp>
      <p:sp>
        <p:nvSpPr>
          <p:cNvPr id="51" name="Freccia destra 50">
            <a:extLst>
              <a:ext uri="{FF2B5EF4-FFF2-40B4-BE49-F238E27FC236}">
                <a16:creationId xmlns:a16="http://schemas.microsoft.com/office/drawing/2014/main" id="{E2EEB5FF-89B9-174A-9A76-9DE75AB82745}"/>
              </a:ext>
            </a:extLst>
          </p:cNvPr>
          <p:cNvSpPr/>
          <p:nvPr/>
        </p:nvSpPr>
        <p:spPr>
          <a:xfrm rot="587755">
            <a:off x="3300757" y="3990292"/>
            <a:ext cx="3437332" cy="45719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76A0731E-E1F1-C64A-A703-6F6FC656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094" y="249955"/>
            <a:ext cx="1447800" cy="16637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C073CF0-B385-6748-A7D8-27074BB7C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1" y="5997109"/>
            <a:ext cx="1795114" cy="17732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2F61E9E-30D5-734D-8145-A48D14C24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264" y="5332498"/>
            <a:ext cx="655010" cy="2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2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CBA95099-B40E-C043-B8FD-3BA9010F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65" y="150911"/>
            <a:ext cx="8596668" cy="69809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it-IT" dirty="0" err="1"/>
              <a:t>Qt</a:t>
            </a:r>
            <a:r>
              <a:rPr lang="it-IT" dirty="0"/>
              <a:t> creator: Pulsanti principali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70996AD-8973-0F45-BACD-B3D4ADAAD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909" y="1493107"/>
            <a:ext cx="1018015" cy="41524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63AFE7A-5F4C-854D-8ADB-4AE5FF29E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407" y="2670588"/>
            <a:ext cx="1049159" cy="38837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650A451-304C-9544-AF31-56F517D19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068" y="1480776"/>
            <a:ext cx="1198700" cy="41752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8FEAEF2-6A5F-014D-8CB1-F4B236C11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74" y="3888107"/>
            <a:ext cx="1614675" cy="595355"/>
          </a:xfrm>
          <a:prstGeom prst="rect">
            <a:avLst/>
          </a:prstGeom>
        </p:spPr>
      </p:pic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E9F4B979-ECC8-0E47-8F0B-11F3E88FDB09}"/>
              </a:ext>
            </a:extLst>
          </p:cNvPr>
          <p:cNvSpPr txBox="1">
            <a:spLocks/>
          </p:cNvSpPr>
          <p:nvPr/>
        </p:nvSpPr>
        <p:spPr>
          <a:xfrm>
            <a:off x="558064" y="899296"/>
            <a:ext cx="8596668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Spin Box e Double Spin Box </a:t>
            </a:r>
            <a:r>
              <a:rPr lang="it-IT" dirty="0"/>
              <a:t>: per l’inserimento di valori interi e float rispettivamente.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BD6B15B-E076-8A46-8358-E8FCC54AC2B8}"/>
              </a:ext>
            </a:extLst>
          </p:cNvPr>
          <p:cNvSpPr txBox="1"/>
          <p:nvPr/>
        </p:nvSpPr>
        <p:spPr>
          <a:xfrm>
            <a:off x="5333005" y="1142091"/>
            <a:ext cx="133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Spin Box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B2F23A2-543B-704C-A577-FE1809164E7F}"/>
              </a:ext>
            </a:extLst>
          </p:cNvPr>
          <p:cNvSpPr txBox="1"/>
          <p:nvPr/>
        </p:nvSpPr>
        <p:spPr>
          <a:xfrm>
            <a:off x="7389441" y="1148971"/>
            <a:ext cx="184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Double Spin Box</a:t>
            </a:r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18B0AF2B-479D-7D4B-BCC9-88EA3A51E335}"/>
              </a:ext>
            </a:extLst>
          </p:cNvPr>
          <p:cNvSpPr txBox="1">
            <a:spLocks/>
          </p:cNvSpPr>
          <p:nvPr/>
        </p:nvSpPr>
        <p:spPr>
          <a:xfrm>
            <a:off x="558064" y="2118246"/>
            <a:ext cx="8596668" cy="546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Label </a:t>
            </a:r>
            <a:r>
              <a:rPr lang="it-IT" dirty="0"/>
              <a:t>: per l’inserimento di valori che saranno visti come  ‘stringhe’ all’interno del codice.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E0F6952-2F38-C743-BDBB-2F37E452740F}"/>
              </a:ext>
            </a:extLst>
          </p:cNvPr>
          <p:cNvSpPr txBox="1"/>
          <p:nvPr/>
        </p:nvSpPr>
        <p:spPr>
          <a:xfrm>
            <a:off x="7489909" y="2335391"/>
            <a:ext cx="133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Label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EC33F2D5-4883-F94D-A930-D1428C810296}"/>
              </a:ext>
            </a:extLst>
          </p:cNvPr>
          <p:cNvSpPr txBox="1">
            <a:spLocks/>
          </p:cNvSpPr>
          <p:nvPr/>
        </p:nvSpPr>
        <p:spPr>
          <a:xfrm>
            <a:off x="558064" y="3207299"/>
            <a:ext cx="8596668" cy="42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/>
              <a:t>Push</a:t>
            </a:r>
            <a:r>
              <a:rPr lang="it-IT" b="1" dirty="0"/>
              <a:t> Button </a:t>
            </a:r>
            <a:r>
              <a:rPr lang="it-IT" dirty="0"/>
              <a:t>: utilizzato per la creazioni di pulsanti nella schermata. </a:t>
            </a:r>
          </a:p>
        </p:txBody>
      </p:sp>
      <p:sp>
        <p:nvSpPr>
          <p:cNvPr id="34" name="Segnaposto contenuto 2">
            <a:extLst>
              <a:ext uri="{FF2B5EF4-FFF2-40B4-BE49-F238E27FC236}">
                <a16:creationId xmlns:a16="http://schemas.microsoft.com/office/drawing/2014/main" id="{5B87E6FE-9CEC-C347-AFDB-02E316E9E329}"/>
              </a:ext>
            </a:extLst>
          </p:cNvPr>
          <p:cNvSpPr txBox="1">
            <a:spLocks/>
          </p:cNvSpPr>
          <p:nvPr/>
        </p:nvSpPr>
        <p:spPr>
          <a:xfrm>
            <a:off x="558064" y="4680106"/>
            <a:ext cx="8596668" cy="572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/>
              <a:t>Horizontal</a:t>
            </a:r>
            <a:r>
              <a:rPr lang="it-IT" b="1" dirty="0"/>
              <a:t> </a:t>
            </a:r>
            <a:r>
              <a:rPr lang="it-IT" b="1" dirty="0" err="1"/>
              <a:t>Slider</a:t>
            </a:r>
            <a:r>
              <a:rPr lang="it-IT" dirty="0"/>
              <a:t>: utilizzato come barra % per l’inserimento di valori tramite lo spostamento di un cursore. 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EA9AB69-5B58-274E-8717-56B0FD1B6943}"/>
              </a:ext>
            </a:extLst>
          </p:cNvPr>
          <p:cNvSpPr txBox="1"/>
          <p:nvPr/>
        </p:nvSpPr>
        <p:spPr>
          <a:xfrm>
            <a:off x="7061814" y="3546413"/>
            <a:ext cx="172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Push</a:t>
            </a:r>
            <a:r>
              <a:rPr lang="it-IT" dirty="0"/>
              <a:t> Button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0E3C0D9-8B40-4043-BE6A-898D749DB361}"/>
              </a:ext>
            </a:extLst>
          </p:cNvPr>
          <p:cNvSpPr txBox="1"/>
          <p:nvPr/>
        </p:nvSpPr>
        <p:spPr>
          <a:xfrm>
            <a:off x="7009600" y="4995445"/>
            <a:ext cx="20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Horizontal</a:t>
            </a:r>
            <a:r>
              <a:rPr lang="it-IT" dirty="0"/>
              <a:t> </a:t>
            </a:r>
            <a:r>
              <a:rPr lang="it-IT" dirty="0" err="1"/>
              <a:t>Slider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C511ABD-1615-0B44-AFC9-C2E89194C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0" y="5403965"/>
            <a:ext cx="1359953" cy="5010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4BF00E3-303D-E54F-A7BB-592B54C27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182" y="5394769"/>
            <a:ext cx="1359953" cy="501035"/>
          </a:xfrm>
          <a:prstGeom prst="rect">
            <a:avLst/>
          </a:prstGeom>
        </p:spPr>
      </p:pic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3E2B2511-C4D6-DB45-B90F-8274AEE759F0}"/>
              </a:ext>
            </a:extLst>
          </p:cNvPr>
          <p:cNvSpPr txBox="1">
            <a:spLocks/>
          </p:cNvSpPr>
          <p:nvPr/>
        </p:nvSpPr>
        <p:spPr>
          <a:xfrm>
            <a:off x="558064" y="6017069"/>
            <a:ext cx="8596668" cy="572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Radio Button</a:t>
            </a:r>
            <a:r>
              <a:rPr lang="it-IT" dirty="0"/>
              <a:t>: utilizzato per poter scegliere tra diverse modalità: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21EFEE9-DDFC-D947-B2FE-8F25A115A3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600" y="6342708"/>
            <a:ext cx="1400208" cy="4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71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5A8ED-8CBD-7740-B057-538B8A28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65" y="235974"/>
            <a:ext cx="10642542" cy="74800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t-IT" dirty="0"/>
              <a:t>Struttura del codice : Definizione delle liste di pagina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41E51C5-C81C-7F43-984E-394CAF0DD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07" y="1444366"/>
            <a:ext cx="7572737" cy="3969267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16E431-3B89-DF47-9410-9EAE14DB8525}"/>
              </a:ext>
            </a:extLst>
          </p:cNvPr>
          <p:cNvSpPr txBox="1">
            <a:spLocks/>
          </p:cNvSpPr>
          <p:nvPr/>
        </p:nvSpPr>
        <p:spPr>
          <a:xfrm>
            <a:off x="477459" y="1062972"/>
            <a:ext cx="3873478" cy="4192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/>
              <a:t>Ogni pagina è identificata da un certo numero di liste che contengono gli oggetti presenti nella schermata stessa.</a:t>
            </a:r>
          </a:p>
          <a:p>
            <a:endParaRPr lang="it-IT" dirty="0"/>
          </a:p>
          <a:p>
            <a:r>
              <a:rPr lang="it-IT" dirty="0"/>
              <a:t>L’inserimento degli oggetti all’interno di liste, definite direttamente nel costruttore, ha permesso uno sviluppo più snello del codice potendo richiamare ogni volta una lista, piuttosto che un oggetto.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808E346B-D4CC-B94E-B376-69EE1A1FB93E}"/>
              </a:ext>
            </a:extLst>
          </p:cNvPr>
          <p:cNvSpPr/>
          <p:nvPr/>
        </p:nvSpPr>
        <p:spPr>
          <a:xfrm rot="1373792">
            <a:off x="3969784" y="2226075"/>
            <a:ext cx="2108474" cy="133370"/>
          </a:xfrm>
          <a:prstGeom prst="rightArrow">
            <a:avLst>
              <a:gd name="adj1" fmla="val 50000"/>
              <a:gd name="adj2" fmla="val 96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F1FD2C8-E881-A348-BE60-EBDA181A92B9}"/>
              </a:ext>
            </a:extLst>
          </p:cNvPr>
          <p:cNvSpPr/>
          <p:nvPr/>
        </p:nvSpPr>
        <p:spPr>
          <a:xfrm>
            <a:off x="5975419" y="2484454"/>
            <a:ext cx="45719" cy="89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433ACE1-55D2-F842-805A-4B81473C06B3}"/>
              </a:ext>
            </a:extLst>
          </p:cNvPr>
          <p:cNvSpPr/>
          <p:nvPr/>
        </p:nvSpPr>
        <p:spPr>
          <a:xfrm>
            <a:off x="5976595" y="3597844"/>
            <a:ext cx="45719" cy="89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872A4C-085E-7341-9DD0-E622464198D9}"/>
              </a:ext>
            </a:extLst>
          </p:cNvPr>
          <p:cNvSpPr/>
          <p:nvPr/>
        </p:nvSpPr>
        <p:spPr>
          <a:xfrm>
            <a:off x="5975419" y="4711235"/>
            <a:ext cx="45719" cy="544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523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8E77A5B-9D33-8844-9719-D5688F971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287" y="2166730"/>
            <a:ext cx="6639981" cy="2613992"/>
          </a:xfrm>
          <a:ln w="38100">
            <a:solidFill>
              <a:schemeClr val="tx1"/>
            </a:solidFill>
          </a:ln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9CFB9809-B08C-554A-B072-3BA52506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56" y="235974"/>
            <a:ext cx="9288740" cy="74800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t-IT" dirty="0" err="1"/>
              <a:t>Python</a:t>
            </a:r>
            <a:r>
              <a:rPr lang="it-IT" dirty="0"/>
              <a:t> : Lista Eventi</a:t>
            </a:r>
            <a:br>
              <a:rPr lang="it-IT" dirty="0"/>
            </a:b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D31487-EB95-0645-8E74-2F717AB08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12" y="5044904"/>
            <a:ext cx="1901329" cy="70104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23EEFDB5-0ADC-7E46-A8F6-03CBDB7372FC}"/>
              </a:ext>
            </a:extLst>
          </p:cNvPr>
          <p:cNvSpPr/>
          <p:nvPr/>
        </p:nvSpPr>
        <p:spPr>
          <a:xfrm>
            <a:off x="5436158" y="4650093"/>
            <a:ext cx="3617405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89DFA57-5207-8F44-A828-190D9B31FA37}"/>
              </a:ext>
            </a:extLst>
          </p:cNvPr>
          <p:cNvSpPr/>
          <p:nvPr/>
        </p:nvSpPr>
        <p:spPr>
          <a:xfrm>
            <a:off x="5436157" y="4206383"/>
            <a:ext cx="3617405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C59EC4B-E057-F94F-BF20-9005BF846129}"/>
              </a:ext>
            </a:extLst>
          </p:cNvPr>
          <p:cNvSpPr/>
          <p:nvPr/>
        </p:nvSpPr>
        <p:spPr>
          <a:xfrm>
            <a:off x="5436156" y="3759492"/>
            <a:ext cx="3617405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6B5799E-BCBA-2B4F-9A83-A779635244A1}"/>
              </a:ext>
            </a:extLst>
          </p:cNvPr>
          <p:cNvSpPr/>
          <p:nvPr/>
        </p:nvSpPr>
        <p:spPr>
          <a:xfrm>
            <a:off x="5436155" y="3345326"/>
            <a:ext cx="3617405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49227EB-752E-FB4E-90FC-032DC6F194B6}"/>
              </a:ext>
            </a:extLst>
          </p:cNvPr>
          <p:cNvSpPr/>
          <p:nvPr/>
        </p:nvSpPr>
        <p:spPr>
          <a:xfrm>
            <a:off x="5436155" y="2888890"/>
            <a:ext cx="3617405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circolare a destra 2">
            <a:extLst>
              <a:ext uri="{FF2B5EF4-FFF2-40B4-BE49-F238E27FC236}">
                <a16:creationId xmlns:a16="http://schemas.microsoft.com/office/drawing/2014/main" id="{C5BBAE28-3ABD-5442-A4E1-477F5AF50428}"/>
              </a:ext>
            </a:extLst>
          </p:cNvPr>
          <p:cNvSpPr/>
          <p:nvPr/>
        </p:nvSpPr>
        <p:spPr>
          <a:xfrm>
            <a:off x="4823209" y="4630478"/>
            <a:ext cx="3004455" cy="1136477"/>
          </a:xfrm>
          <a:prstGeom prst="curvedRightArrow">
            <a:avLst>
              <a:gd name="adj1" fmla="val 6078"/>
              <a:gd name="adj2" fmla="val 50000"/>
              <a:gd name="adj3" fmla="val 25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C713F50B-E9AE-7B40-87A2-65AF7E41C2FC}"/>
              </a:ext>
            </a:extLst>
          </p:cNvPr>
          <p:cNvSpPr txBox="1">
            <a:spLocks/>
          </p:cNvSpPr>
          <p:nvPr/>
        </p:nvSpPr>
        <p:spPr>
          <a:xfrm>
            <a:off x="373732" y="1362350"/>
            <a:ext cx="4758821" cy="3180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Nella lista eventi sono chiamate le funzioni che svolgeranno i compiti relativi alla pagina di interesse. Ogni schermata ha una funzione che si preoccupa di determinate azioni  e per richiamarla è sufficiente premere il pulsante </a:t>
            </a:r>
            <a:r>
              <a:rPr lang="it-IT" dirty="0" err="1"/>
              <a:t>Enter</a:t>
            </a:r>
            <a:r>
              <a:rPr lang="it-IT" dirty="0"/>
              <a:t> della pagina che attiverà automaticamente la chiamata di funzione.</a:t>
            </a:r>
          </a:p>
          <a:p>
            <a:pPr marL="0" indent="0">
              <a:buFont typeface="Wingdings 3" charset="2"/>
              <a:buNone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310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08CA4-6523-4D93-8AD7-C5E87EC6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/>
              <a:t>Hardware &amp; Firmware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103157D-447D-4E62-9A2A-45E1AB93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1270000"/>
            <a:ext cx="9245351" cy="5168466"/>
          </a:xfrm>
        </p:spPr>
      </p:pic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0A1A0386-6867-4268-8D49-7081C09E1D98}"/>
              </a:ext>
            </a:extLst>
          </p:cNvPr>
          <p:cNvSpPr/>
          <p:nvPr/>
        </p:nvSpPr>
        <p:spPr>
          <a:xfrm>
            <a:off x="1468583" y="3020290"/>
            <a:ext cx="3560618" cy="3146071"/>
          </a:xfrm>
          <a:custGeom>
            <a:avLst/>
            <a:gdLst>
              <a:gd name="connsiteX0" fmla="*/ 1094509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1094509 w 3629891"/>
              <a:gd name="connsiteY7" fmla="*/ 374073 h 3699164"/>
              <a:gd name="connsiteX0" fmla="*/ 1052945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1052945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599345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597187 h 3699164"/>
              <a:gd name="connsiteX4" fmla="*/ 2147455 w 3629891"/>
              <a:gd name="connsiteY4" fmla="*/ 599345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789709 w 3505200"/>
              <a:gd name="connsiteY0" fmla="*/ 374073 h 3636368"/>
              <a:gd name="connsiteX1" fmla="*/ 0 w 3505200"/>
              <a:gd name="connsiteY1" fmla="*/ 3636368 h 3636368"/>
              <a:gd name="connsiteX2" fmla="*/ 3338945 w 3505200"/>
              <a:gd name="connsiteY2" fmla="*/ 3619095 h 3636368"/>
              <a:gd name="connsiteX3" fmla="*/ 3505200 w 3505200"/>
              <a:gd name="connsiteY3" fmla="*/ 597187 h 3636368"/>
              <a:gd name="connsiteX4" fmla="*/ 2022764 w 3505200"/>
              <a:gd name="connsiteY4" fmla="*/ 599345 h 3636368"/>
              <a:gd name="connsiteX5" fmla="*/ 2092036 w 3505200"/>
              <a:gd name="connsiteY5" fmla="*/ 0 h 3636368"/>
              <a:gd name="connsiteX6" fmla="*/ 969818 w 3505200"/>
              <a:gd name="connsiteY6" fmla="*/ 41564 h 3636368"/>
              <a:gd name="connsiteX7" fmla="*/ 789709 w 3505200"/>
              <a:gd name="connsiteY7" fmla="*/ 374073 h 3636368"/>
              <a:gd name="connsiteX0" fmla="*/ 845127 w 3560618"/>
              <a:gd name="connsiteY0" fmla="*/ 374073 h 3636368"/>
              <a:gd name="connsiteX1" fmla="*/ 0 w 3560618"/>
              <a:gd name="connsiteY1" fmla="*/ 3636368 h 3636368"/>
              <a:gd name="connsiteX2" fmla="*/ 3394363 w 3560618"/>
              <a:gd name="connsiteY2" fmla="*/ 3619095 h 3636368"/>
              <a:gd name="connsiteX3" fmla="*/ 3560618 w 3560618"/>
              <a:gd name="connsiteY3" fmla="*/ 597187 h 3636368"/>
              <a:gd name="connsiteX4" fmla="*/ 2078182 w 3560618"/>
              <a:gd name="connsiteY4" fmla="*/ 599345 h 3636368"/>
              <a:gd name="connsiteX5" fmla="*/ 2147454 w 3560618"/>
              <a:gd name="connsiteY5" fmla="*/ 0 h 3636368"/>
              <a:gd name="connsiteX6" fmla="*/ 1025236 w 3560618"/>
              <a:gd name="connsiteY6" fmla="*/ 41564 h 3636368"/>
              <a:gd name="connsiteX7" fmla="*/ 845127 w 3560618"/>
              <a:gd name="connsiteY7" fmla="*/ 374073 h 3636368"/>
              <a:gd name="connsiteX0" fmla="*/ 845127 w 3560618"/>
              <a:gd name="connsiteY0" fmla="*/ 374073 h 3636368"/>
              <a:gd name="connsiteX1" fmla="*/ 0 w 3560618"/>
              <a:gd name="connsiteY1" fmla="*/ 3636368 h 3636368"/>
              <a:gd name="connsiteX2" fmla="*/ 3394363 w 3560618"/>
              <a:gd name="connsiteY2" fmla="*/ 3619095 h 3636368"/>
              <a:gd name="connsiteX3" fmla="*/ 3560618 w 3560618"/>
              <a:gd name="connsiteY3" fmla="*/ 597187 h 3636368"/>
              <a:gd name="connsiteX4" fmla="*/ 2078182 w 3560618"/>
              <a:gd name="connsiteY4" fmla="*/ 599345 h 3636368"/>
              <a:gd name="connsiteX5" fmla="*/ 2147454 w 3560618"/>
              <a:gd name="connsiteY5" fmla="*/ 0 h 3636368"/>
              <a:gd name="connsiteX6" fmla="*/ 1025236 w 3560618"/>
              <a:gd name="connsiteY6" fmla="*/ 41564 h 3636368"/>
              <a:gd name="connsiteX7" fmla="*/ 845127 w 3560618"/>
              <a:gd name="connsiteY7" fmla="*/ 374073 h 363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0618" h="3636368">
                <a:moveTo>
                  <a:pt x="845127" y="374073"/>
                </a:moveTo>
                <a:lnTo>
                  <a:pt x="0" y="3636368"/>
                </a:lnTo>
                <a:lnTo>
                  <a:pt x="3394363" y="3619095"/>
                </a:lnTo>
                <a:lnTo>
                  <a:pt x="3560618" y="597187"/>
                </a:lnTo>
                <a:lnTo>
                  <a:pt x="2078182" y="599345"/>
                </a:lnTo>
                <a:lnTo>
                  <a:pt x="2147454" y="0"/>
                </a:lnTo>
                <a:lnTo>
                  <a:pt x="1025236" y="41564"/>
                </a:lnTo>
                <a:lnTo>
                  <a:pt x="845127" y="374073"/>
                </a:lnTo>
                <a:close/>
              </a:path>
            </a:pathLst>
          </a:custGeom>
          <a:noFill/>
          <a:ln w="762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361CB1DA-F083-427B-84E7-8BDF697307D8}"/>
              </a:ext>
            </a:extLst>
          </p:cNvPr>
          <p:cNvSpPr/>
          <p:nvPr/>
        </p:nvSpPr>
        <p:spPr>
          <a:xfrm>
            <a:off x="5403273" y="3560618"/>
            <a:ext cx="1468582" cy="2729346"/>
          </a:xfrm>
          <a:custGeom>
            <a:avLst/>
            <a:gdLst>
              <a:gd name="connsiteX0" fmla="*/ 138545 w 1468582"/>
              <a:gd name="connsiteY0" fmla="*/ 221673 h 2729346"/>
              <a:gd name="connsiteX1" fmla="*/ 0 w 1468582"/>
              <a:gd name="connsiteY1" fmla="*/ 2729346 h 2729346"/>
              <a:gd name="connsiteX2" fmla="*/ 1468582 w 1468582"/>
              <a:gd name="connsiteY2" fmla="*/ 2729346 h 2729346"/>
              <a:gd name="connsiteX3" fmla="*/ 1274618 w 1468582"/>
              <a:gd name="connsiteY3" fmla="*/ 0 h 2729346"/>
              <a:gd name="connsiteX4" fmla="*/ 166254 w 1468582"/>
              <a:gd name="connsiteY4" fmla="*/ 55418 h 2729346"/>
              <a:gd name="connsiteX5" fmla="*/ 138545 w 1468582"/>
              <a:gd name="connsiteY5" fmla="*/ 221673 h 272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582" h="2729346">
                <a:moveTo>
                  <a:pt x="138545" y="221673"/>
                </a:moveTo>
                <a:lnTo>
                  <a:pt x="0" y="2729346"/>
                </a:lnTo>
                <a:lnTo>
                  <a:pt x="1468582" y="2729346"/>
                </a:lnTo>
                <a:lnTo>
                  <a:pt x="1274618" y="0"/>
                </a:lnTo>
                <a:lnTo>
                  <a:pt x="166254" y="55418"/>
                </a:lnTo>
                <a:lnTo>
                  <a:pt x="138545" y="221673"/>
                </a:lnTo>
                <a:close/>
              </a:path>
            </a:pathLst>
          </a:cu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81E51436-A350-4048-BCAE-EEDAB7C60179}"/>
              </a:ext>
            </a:extLst>
          </p:cNvPr>
          <p:cNvSpPr/>
          <p:nvPr/>
        </p:nvSpPr>
        <p:spPr>
          <a:xfrm>
            <a:off x="6622473" y="1981200"/>
            <a:ext cx="3893127" cy="4350327"/>
          </a:xfrm>
          <a:custGeom>
            <a:avLst/>
            <a:gdLst>
              <a:gd name="connsiteX0" fmla="*/ 0 w 3893127"/>
              <a:gd name="connsiteY0" fmla="*/ 96982 h 4350327"/>
              <a:gd name="connsiteX1" fmla="*/ 332509 w 3893127"/>
              <a:gd name="connsiteY1" fmla="*/ 4253345 h 4350327"/>
              <a:gd name="connsiteX2" fmla="*/ 3740727 w 3893127"/>
              <a:gd name="connsiteY2" fmla="*/ 4350327 h 4350327"/>
              <a:gd name="connsiteX3" fmla="*/ 3893127 w 3893127"/>
              <a:gd name="connsiteY3" fmla="*/ 3962400 h 4350327"/>
              <a:gd name="connsiteX4" fmla="*/ 3117272 w 3893127"/>
              <a:gd name="connsiteY4" fmla="*/ 1385455 h 4350327"/>
              <a:gd name="connsiteX5" fmla="*/ 2563091 w 3893127"/>
              <a:gd name="connsiteY5" fmla="*/ 1413164 h 4350327"/>
              <a:gd name="connsiteX6" fmla="*/ 2230582 w 3893127"/>
              <a:gd name="connsiteY6" fmla="*/ 96982 h 4350327"/>
              <a:gd name="connsiteX7" fmla="*/ 69272 w 3893127"/>
              <a:gd name="connsiteY7" fmla="*/ 0 h 4350327"/>
              <a:gd name="connsiteX8" fmla="*/ 0 w 3893127"/>
              <a:gd name="connsiteY8" fmla="*/ 96982 h 435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3127" h="4350327">
                <a:moveTo>
                  <a:pt x="0" y="96982"/>
                </a:moveTo>
                <a:lnTo>
                  <a:pt x="332509" y="4253345"/>
                </a:lnTo>
                <a:lnTo>
                  <a:pt x="3740727" y="4350327"/>
                </a:lnTo>
                <a:lnTo>
                  <a:pt x="3893127" y="3962400"/>
                </a:lnTo>
                <a:lnTo>
                  <a:pt x="3117272" y="1385455"/>
                </a:lnTo>
                <a:lnTo>
                  <a:pt x="2563091" y="1413164"/>
                </a:lnTo>
                <a:lnTo>
                  <a:pt x="2230582" y="96982"/>
                </a:lnTo>
                <a:lnTo>
                  <a:pt x="69272" y="0"/>
                </a:lnTo>
                <a:lnTo>
                  <a:pt x="0" y="96982"/>
                </a:lnTo>
                <a:close/>
              </a:path>
            </a:pathLst>
          </a:cu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DF0419C-294B-4DA5-BC13-949E63F8D8B1}"/>
              </a:ext>
            </a:extLst>
          </p:cNvPr>
          <p:cNvSpPr/>
          <p:nvPr/>
        </p:nvSpPr>
        <p:spPr>
          <a:xfrm>
            <a:off x="8996911" y="2729345"/>
            <a:ext cx="748145" cy="699655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7DAFCFB-8E88-47D1-8EB7-BC9C1DCF3305}"/>
              </a:ext>
            </a:extLst>
          </p:cNvPr>
          <p:cNvSpPr/>
          <p:nvPr/>
        </p:nvSpPr>
        <p:spPr>
          <a:xfrm>
            <a:off x="3895012" y="2590800"/>
            <a:ext cx="2660073" cy="8213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95D864A7-9067-4978-80E1-B560A8446A0D}"/>
              </a:ext>
            </a:extLst>
          </p:cNvPr>
          <p:cNvSpPr/>
          <p:nvPr/>
        </p:nvSpPr>
        <p:spPr>
          <a:xfrm>
            <a:off x="1787236" y="1302327"/>
            <a:ext cx="1759528" cy="1939637"/>
          </a:xfrm>
          <a:custGeom>
            <a:avLst/>
            <a:gdLst>
              <a:gd name="connsiteX0" fmla="*/ 0 w 1759528"/>
              <a:gd name="connsiteY0" fmla="*/ 69273 h 1939637"/>
              <a:gd name="connsiteX1" fmla="*/ 318655 w 1759528"/>
              <a:gd name="connsiteY1" fmla="*/ 1579418 h 1939637"/>
              <a:gd name="connsiteX2" fmla="*/ 1136073 w 1759528"/>
              <a:gd name="connsiteY2" fmla="*/ 1537855 h 1939637"/>
              <a:gd name="connsiteX3" fmla="*/ 1163782 w 1759528"/>
              <a:gd name="connsiteY3" fmla="*/ 1884218 h 1939637"/>
              <a:gd name="connsiteX4" fmla="*/ 1759528 w 1759528"/>
              <a:gd name="connsiteY4" fmla="*/ 1939637 h 1939637"/>
              <a:gd name="connsiteX5" fmla="*/ 1759528 w 1759528"/>
              <a:gd name="connsiteY5" fmla="*/ 1330037 h 1939637"/>
              <a:gd name="connsiteX6" fmla="*/ 1219200 w 1759528"/>
              <a:gd name="connsiteY6" fmla="*/ 1288473 h 1939637"/>
              <a:gd name="connsiteX7" fmla="*/ 1149928 w 1759528"/>
              <a:gd name="connsiteY7" fmla="*/ 0 h 1939637"/>
              <a:gd name="connsiteX8" fmla="*/ 41564 w 1759528"/>
              <a:gd name="connsiteY8" fmla="*/ 27709 h 1939637"/>
              <a:gd name="connsiteX9" fmla="*/ 0 w 1759528"/>
              <a:gd name="connsiteY9" fmla="*/ 69273 h 193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9528" h="1939637">
                <a:moveTo>
                  <a:pt x="0" y="69273"/>
                </a:moveTo>
                <a:lnTo>
                  <a:pt x="318655" y="1579418"/>
                </a:lnTo>
                <a:lnTo>
                  <a:pt x="1136073" y="1537855"/>
                </a:lnTo>
                <a:lnTo>
                  <a:pt x="1163782" y="1884218"/>
                </a:lnTo>
                <a:lnTo>
                  <a:pt x="1759528" y="1939637"/>
                </a:lnTo>
                <a:lnTo>
                  <a:pt x="1759528" y="1330037"/>
                </a:lnTo>
                <a:lnTo>
                  <a:pt x="1219200" y="1288473"/>
                </a:lnTo>
                <a:lnTo>
                  <a:pt x="1149928" y="0"/>
                </a:lnTo>
                <a:lnTo>
                  <a:pt x="41564" y="27709"/>
                </a:lnTo>
                <a:lnTo>
                  <a:pt x="0" y="69273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BACC7BB-C1D8-44BE-9FD1-54BFFAB6E587}"/>
              </a:ext>
            </a:extLst>
          </p:cNvPr>
          <p:cNvSpPr/>
          <p:nvPr/>
        </p:nvSpPr>
        <p:spPr>
          <a:xfrm>
            <a:off x="3172690" y="1025236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Interruttore generale PWR</a:t>
            </a:r>
            <a:r>
              <a:rPr lang="it-IT" dirty="0"/>
              <a:t> 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BA1B8DA-BD6D-4C7B-B19D-6EF93255C6D0}"/>
              </a:ext>
            </a:extLst>
          </p:cNvPr>
          <p:cNvSpPr/>
          <p:nvPr/>
        </p:nvSpPr>
        <p:spPr>
          <a:xfrm>
            <a:off x="4566488" y="1801090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Connettore Scorbot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4625974-8436-42A9-8290-152BFD064070}"/>
              </a:ext>
            </a:extLst>
          </p:cNvPr>
          <p:cNvSpPr/>
          <p:nvPr/>
        </p:nvSpPr>
        <p:spPr>
          <a:xfrm>
            <a:off x="9784066" y="2036617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Regolazione offset correnti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4B5E622-F14F-48B5-8238-EF40733602BE}"/>
              </a:ext>
            </a:extLst>
          </p:cNvPr>
          <p:cNvSpPr/>
          <p:nvPr/>
        </p:nvSpPr>
        <p:spPr>
          <a:xfrm>
            <a:off x="6782941" y="789709"/>
            <a:ext cx="2056259" cy="1042989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Arduino mega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 + 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Connettore </a:t>
            </a:r>
            <a:r>
              <a:rPr lang="it-IT" dirty="0" err="1">
                <a:solidFill>
                  <a:schemeClr val="tx1"/>
                </a:solidFill>
              </a:rPr>
              <a:t>Rasp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73F42ED-D5DE-4FEB-90AD-5F3788F20A31}"/>
              </a:ext>
            </a:extLst>
          </p:cNvPr>
          <p:cNvSpPr/>
          <p:nvPr/>
        </p:nvSpPr>
        <p:spPr>
          <a:xfrm>
            <a:off x="5257800" y="6092102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Alimentatore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88BB7B1-9A3C-408D-8BC3-F3CB719F392D}"/>
              </a:ext>
            </a:extLst>
          </p:cNvPr>
          <p:cNvSpPr/>
          <p:nvPr/>
        </p:nvSpPr>
        <p:spPr>
          <a:xfrm>
            <a:off x="1323111" y="6092102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Motor Driver</a:t>
            </a:r>
          </a:p>
        </p:txBody>
      </p:sp>
    </p:spTree>
    <p:extLst>
      <p:ext uri="{BB962C8B-B14F-4D97-AF65-F5344CB8AC3E}">
        <p14:creationId xmlns:p14="http://schemas.microsoft.com/office/powerpoint/2010/main" val="445686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2BC91655-163D-E848-B24B-449862AF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95" y="235974"/>
            <a:ext cx="8596668" cy="69809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it-IT" dirty="0"/>
              <a:t>Set up : Schermata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ACFFDBF-053F-C24E-B6DF-E6E525319474}"/>
              </a:ext>
            </a:extLst>
          </p:cNvPr>
          <p:cNvSpPr txBox="1">
            <a:spLocks/>
          </p:cNvSpPr>
          <p:nvPr/>
        </p:nvSpPr>
        <p:spPr>
          <a:xfrm>
            <a:off x="123931" y="1503938"/>
            <a:ext cx="4168311" cy="524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Nella pagina di Setup vengono inseriti i valori desiderati per la macchina che si ha a disposizione.</a:t>
            </a:r>
          </a:p>
          <a:p>
            <a:endParaRPr lang="it-IT" dirty="0"/>
          </a:p>
          <a:p>
            <a:r>
              <a:rPr lang="it-IT" dirty="0"/>
              <a:t>Al momento dell’Avvio del programma, i vari Spin Box appaiono con il valore con cui questo progetto è stato sviluppato.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8C844F4-24BE-CA42-853E-C71EF4BEB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70" y="1619938"/>
            <a:ext cx="7576683" cy="4393147"/>
          </a:xfrm>
        </p:spPr>
      </p:pic>
      <p:sp>
        <p:nvSpPr>
          <p:cNvPr id="12" name="Cornice 11">
            <a:extLst>
              <a:ext uri="{FF2B5EF4-FFF2-40B4-BE49-F238E27FC236}">
                <a16:creationId xmlns:a16="http://schemas.microsoft.com/office/drawing/2014/main" id="{4E78D1E5-4487-E34E-8E19-2A45EA0031BA}"/>
              </a:ext>
            </a:extLst>
          </p:cNvPr>
          <p:cNvSpPr/>
          <p:nvPr/>
        </p:nvSpPr>
        <p:spPr>
          <a:xfrm>
            <a:off x="5571810" y="2006518"/>
            <a:ext cx="5215094" cy="420523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7" name="Cornice 16">
            <a:extLst>
              <a:ext uri="{FF2B5EF4-FFF2-40B4-BE49-F238E27FC236}">
                <a16:creationId xmlns:a16="http://schemas.microsoft.com/office/drawing/2014/main" id="{8E7E16BF-3A62-894B-8131-CC62351B6FCE}"/>
              </a:ext>
            </a:extLst>
          </p:cNvPr>
          <p:cNvSpPr/>
          <p:nvPr/>
        </p:nvSpPr>
        <p:spPr>
          <a:xfrm>
            <a:off x="9109822" y="2404249"/>
            <a:ext cx="755301" cy="2634175"/>
          </a:xfrm>
          <a:prstGeom prst="frame">
            <a:avLst>
              <a:gd name="adj1" fmla="val 45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2"/>
              </a:solidFill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B486ADDD-9C0B-EE4F-9617-59C64CE142CF}"/>
              </a:ext>
            </a:extLst>
          </p:cNvPr>
          <p:cNvSpPr/>
          <p:nvPr/>
        </p:nvSpPr>
        <p:spPr>
          <a:xfrm>
            <a:off x="9861771" y="2404792"/>
            <a:ext cx="899174" cy="1297745"/>
          </a:xfrm>
          <a:prstGeom prst="frame">
            <a:avLst>
              <a:gd name="adj1" fmla="val 5403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C0C7C92A-023F-BF41-89F2-CCBC2A7A912B}"/>
              </a:ext>
            </a:extLst>
          </p:cNvPr>
          <p:cNvSpPr/>
          <p:nvPr/>
        </p:nvSpPr>
        <p:spPr>
          <a:xfrm>
            <a:off x="5556738" y="2404250"/>
            <a:ext cx="3560620" cy="2634175"/>
          </a:xfrm>
          <a:prstGeom prst="frame">
            <a:avLst>
              <a:gd name="adj1" fmla="val 226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807856E-3EBF-0544-B27E-5BBE354DFE2C}"/>
              </a:ext>
            </a:extLst>
          </p:cNvPr>
          <p:cNvSpPr txBox="1"/>
          <p:nvPr/>
        </p:nvSpPr>
        <p:spPr>
          <a:xfrm>
            <a:off x="9505739" y="886272"/>
            <a:ext cx="2562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5"/>
                </a:solidFill>
              </a:rPr>
              <a:t>Parametri dello Scorbot </a:t>
            </a:r>
          </a:p>
          <a:p>
            <a:endParaRPr lang="it-IT" dirty="0"/>
          </a:p>
        </p:txBody>
      </p:sp>
      <p:sp>
        <p:nvSpPr>
          <p:cNvPr id="20" name="Freccia destra 19">
            <a:extLst>
              <a:ext uri="{FF2B5EF4-FFF2-40B4-BE49-F238E27FC236}">
                <a16:creationId xmlns:a16="http://schemas.microsoft.com/office/drawing/2014/main" id="{5CAD3D93-0DED-DC4F-9020-726921DF3742}"/>
              </a:ext>
            </a:extLst>
          </p:cNvPr>
          <p:cNvSpPr/>
          <p:nvPr/>
        </p:nvSpPr>
        <p:spPr>
          <a:xfrm rot="5400000">
            <a:off x="7007074" y="1709078"/>
            <a:ext cx="420524" cy="159040"/>
          </a:xfrm>
          <a:prstGeom prst="rightArrow">
            <a:avLst>
              <a:gd name="adj1" fmla="val 50000"/>
              <a:gd name="adj2" fmla="val 9614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6A1A615-2E65-1D4F-AB78-31EF06FE8D05}"/>
              </a:ext>
            </a:extLst>
          </p:cNvPr>
          <p:cNvSpPr txBox="1"/>
          <p:nvPr/>
        </p:nvSpPr>
        <p:spPr>
          <a:xfrm>
            <a:off x="6442668" y="885930"/>
            <a:ext cx="2562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Massimi valori per Encoder e correnti</a:t>
            </a:r>
          </a:p>
          <a:p>
            <a:endParaRPr lang="it-IT" dirty="0"/>
          </a:p>
        </p:txBody>
      </p:sp>
      <p:sp>
        <p:nvSpPr>
          <p:cNvPr id="22" name="Freccia destra 21">
            <a:extLst>
              <a:ext uri="{FF2B5EF4-FFF2-40B4-BE49-F238E27FC236}">
                <a16:creationId xmlns:a16="http://schemas.microsoft.com/office/drawing/2014/main" id="{F509BE61-57CF-5140-8282-48F40B0F5D76}"/>
              </a:ext>
            </a:extLst>
          </p:cNvPr>
          <p:cNvSpPr/>
          <p:nvPr/>
        </p:nvSpPr>
        <p:spPr>
          <a:xfrm rot="5400000">
            <a:off x="9883493" y="1852283"/>
            <a:ext cx="855729" cy="159040"/>
          </a:xfrm>
          <a:prstGeom prst="rightArrow">
            <a:avLst>
              <a:gd name="adj1" fmla="val 50000"/>
              <a:gd name="adj2" fmla="val 9614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D0861B-8E65-F74C-A502-E52CAA7EF91F}"/>
              </a:ext>
            </a:extLst>
          </p:cNvPr>
          <p:cNvSpPr txBox="1"/>
          <p:nvPr/>
        </p:nvSpPr>
        <p:spPr>
          <a:xfrm>
            <a:off x="4206323" y="906368"/>
            <a:ext cx="224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Posizione iniziale desiderata</a:t>
            </a:r>
          </a:p>
          <a:p>
            <a:endParaRPr lang="it-IT" dirty="0"/>
          </a:p>
        </p:txBody>
      </p:sp>
      <p:sp>
        <p:nvSpPr>
          <p:cNvPr id="24" name="Freccia destra 23">
            <a:extLst>
              <a:ext uri="{FF2B5EF4-FFF2-40B4-BE49-F238E27FC236}">
                <a16:creationId xmlns:a16="http://schemas.microsoft.com/office/drawing/2014/main" id="{7BB6584B-CE5B-1947-A7F8-3D349D9A55A1}"/>
              </a:ext>
            </a:extLst>
          </p:cNvPr>
          <p:cNvSpPr/>
          <p:nvPr/>
        </p:nvSpPr>
        <p:spPr>
          <a:xfrm rot="5400000">
            <a:off x="4764403" y="1667435"/>
            <a:ext cx="420524" cy="159040"/>
          </a:xfrm>
          <a:prstGeom prst="rightArrow">
            <a:avLst>
              <a:gd name="adj1" fmla="val 50000"/>
              <a:gd name="adj2" fmla="val 9614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25" name="Cornice 24">
            <a:extLst>
              <a:ext uri="{FF2B5EF4-FFF2-40B4-BE49-F238E27FC236}">
                <a16:creationId xmlns:a16="http://schemas.microsoft.com/office/drawing/2014/main" id="{97B7F182-3EA0-1F45-9F12-D7FD41952ACF}"/>
              </a:ext>
            </a:extLst>
          </p:cNvPr>
          <p:cNvSpPr/>
          <p:nvPr/>
        </p:nvSpPr>
        <p:spPr>
          <a:xfrm>
            <a:off x="4292242" y="1978018"/>
            <a:ext cx="1279568" cy="3060407"/>
          </a:xfrm>
          <a:prstGeom prst="frame">
            <a:avLst>
              <a:gd name="adj1" fmla="val 420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DFEA23-CB44-E247-8746-450BEB82E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391" y="3983871"/>
            <a:ext cx="1545767" cy="5271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855C8F7-592B-534E-AAEC-0DE130CE6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83" y="5238158"/>
            <a:ext cx="3765771" cy="4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67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F829674-69AD-FD43-AF47-D0EC6CDDE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" y="934065"/>
            <a:ext cx="7043658" cy="4077510"/>
          </a:xfr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0194CD91-F37A-2E40-93B0-DD91A729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95" y="235974"/>
            <a:ext cx="8596668" cy="69809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it-IT" dirty="0"/>
              <a:t>Set up : Schermata</a:t>
            </a:r>
          </a:p>
        </p:txBody>
      </p: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73112F93-09C6-B947-967F-35A9C13DAAFC}"/>
              </a:ext>
            </a:extLst>
          </p:cNvPr>
          <p:cNvSpPr/>
          <p:nvPr/>
        </p:nvSpPr>
        <p:spPr>
          <a:xfrm rot="1399277">
            <a:off x="6884715" y="3463376"/>
            <a:ext cx="729711" cy="130849"/>
          </a:xfrm>
          <a:prstGeom prst="rightArrow">
            <a:avLst>
              <a:gd name="adj1" fmla="val 50000"/>
              <a:gd name="adj2" fmla="val 96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Freccia destra 10">
            <a:extLst>
              <a:ext uri="{FF2B5EF4-FFF2-40B4-BE49-F238E27FC236}">
                <a16:creationId xmlns:a16="http://schemas.microsoft.com/office/drawing/2014/main" id="{5E88E670-A750-1046-8229-D52799789557}"/>
              </a:ext>
            </a:extLst>
          </p:cNvPr>
          <p:cNvSpPr/>
          <p:nvPr/>
        </p:nvSpPr>
        <p:spPr>
          <a:xfrm rot="2885221">
            <a:off x="3326707" y="4930448"/>
            <a:ext cx="540507" cy="136033"/>
          </a:xfrm>
          <a:prstGeom prst="rightArrow">
            <a:avLst>
              <a:gd name="adj1" fmla="val 50000"/>
              <a:gd name="adj2" fmla="val 96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C6BFCEAD-F11D-AF4E-9E96-FB22F7C77A41}"/>
              </a:ext>
            </a:extLst>
          </p:cNvPr>
          <p:cNvSpPr txBox="1">
            <a:spLocks/>
          </p:cNvSpPr>
          <p:nvPr/>
        </p:nvSpPr>
        <p:spPr>
          <a:xfrm>
            <a:off x="7610517" y="2972820"/>
            <a:ext cx="4168311" cy="247059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‘</a:t>
            </a:r>
            <a:r>
              <a:rPr lang="it-IT" dirty="0" err="1"/>
              <a:t>Enter</a:t>
            </a:r>
            <a:r>
              <a:rPr lang="it-IT" dirty="0"/>
              <a:t>’ imposta la software home permettendo di lavorare con un sistema di coordinate più consone alle proprie necessità. </a:t>
            </a:r>
          </a:p>
          <a:p>
            <a:pPr marL="0" indent="0">
              <a:buNone/>
            </a:pPr>
            <a:r>
              <a:rPr lang="it-IT" dirty="0"/>
              <a:t>Il risultato viene salvato in un file ‘</a:t>
            </a:r>
            <a:r>
              <a:rPr lang="it-IT" dirty="0" err="1"/>
              <a:t>config</a:t>
            </a:r>
            <a:r>
              <a:rPr lang="it-IT" dirty="0"/>
              <a:t>’ rendendo persistenti le impostazioni.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0649A34A-F7BB-4C42-A997-0D23F7672070}"/>
              </a:ext>
            </a:extLst>
          </p:cNvPr>
          <p:cNvSpPr txBox="1">
            <a:spLocks/>
          </p:cNvSpPr>
          <p:nvPr/>
        </p:nvSpPr>
        <p:spPr>
          <a:xfrm>
            <a:off x="2935112" y="5233840"/>
            <a:ext cx="4168311" cy="13801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‘Set Impostazioni’ riporta le impostazioni macchina a quelle di default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AAE9C95-915F-9E4C-ADE0-5D60FE92C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54" y="4258821"/>
            <a:ext cx="3670155" cy="49309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95170A-6151-8747-A2AD-1C2CF7583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34" y="3094976"/>
            <a:ext cx="1344732" cy="4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54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045F56-2AB9-4D44-9710-11596722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02" y="230955"/>
            <a:ext cx="8596668" cy="619433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t-IT" dirty="0"/>
              <a:t>Direct </a:t>
            </a:r>
            <a:r>
              <a:rPr lang="it-IT" dirty="0" err="1"/>
              <a:t>EncoderSteps</a:t>
            </a:r>
            <a:r>
              <a:rPr lang="it-IT" dirty="0"/>
              <a:t> : Schermata </a:t>
            </a:r>
            <a:br>
              <a:rPr lang="it-IT" dirty="0"/>
            </a:b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6A53129-ADA8-494E-A247-7021D81D7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98" y="1264694"/>
            <a:ext cx="7565977" cy="4328612"/>
          </a:xfr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D435F333-D0E4-DF40-A9AE-380B89995A7D}"/>
              </a:ext>
            </a:extLst>
          </p:cNvPr>
          <p:cNvSpPr txBox="1">
            <a:spLocks/>
          </p:cNvSpPr>
          <p:nvPr/>
        </p:nvSpPr>
        <p:spPr>
          <a:xfrm>
            <a:off x="577942" y="1068133"/>
            <a:ext cx="3729372" cy="57898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 questa Schermata, viene implementata la cinematica diretta attraverso i passi encoder.</a:t>
            </a:r>
          </a:p>
          <a:p>
            <a:endParaRPr lang="it-IT" dirty="0"/>
          </a:p>
          <a:p>
            <a:r>
              <a:rPr lang="it-IT" dirty="0" err="1"/>
              <a:t>in‘</a:t>
            </a:r>
            <a:r>
              <a:rPr lang="it-IT" dirty="0" err="1">
                <a:solidFill>
                  <a:schemeClr val="accent2"/>
                </a:solidFill>
              </a:rPr>
              <a:t>Encoder</a:t>
            </a:r>
            <a:r>
              <a:rPr lang="it-IT" dirty="0">
                <a:solidFill>
                  <a:schemeClr val="accent2"/>
                </a:solidFill>
              </a:rPr>
              <a:t> </a:t>
            </a:r>
            <a:r>
              <a:rPr lang="it-IT" dirty="0" err="1">
                <a:solidFill>
                  <a:schemeClr val="accent2"/>
                </a:solidFill>
              </a:rPr>
              <a:t>n</a:t>
            </a:r>
            <a:r>
              <a:rPr lang="it-IT" dirty="0"/>
              <a:t>°’ è possibile inserire i valori a cui si intende portare lo Scorbot.</a:t>
            </a:r>
          </a:p>
          <a:p>
            <a:endParaRPr lang="it-IT" dirty="0"/>
          </a:p>
          <a:p>
            <a:r>
              <a:rPr lang="it-IT" dirty="0"/>
              <a:t>In ‘</a:t>
            </a:r>
            <a:r>
              <a:rPr lang="it-IT" dirty="0" err="1">
                <a:solidFill>
                  <a:srgbClr val="C00000"/>
                </a:solidFill>
              </a:rPr>
              <a:t>Step</a:t>
            </a:r>
            <a:r>
              <a:rPr lang="it-IT" dirty="0"/>
              <a:t>’ leggiamo i valori reali degli encoder, che il robot possiede istante per istante.</a:t>
            </a:r>
          </a:p>
          <a:p>
            <a:endParaRPr lang="it-IT" dirty="0"/>
          </a:p>
          <a:p>
            <a:r>
              <a:rPr lang="it-IT" dirty="0">
                <a:solidFill>
                  <a:srgbClr val="FFC000"/>
                </a:solidFill>
              </a:rPr>
              <a:t>‘</a:t>
            </a:r>
            <a:r>
              <a:rPr lang="it-IT" dirty="0" err="1">
                <a:solidFill>
                  <a:srgbClr val="FFC000"/>
                </a:solidFill>
              </a:rPr>
              <a:t>Encrease</a:t>
            </a:r>
            <a:r>
              <a:rPr lang="it-IT" dirty="0">
                <a:solidFill>
                  <a:srgbClr val="FFC000"/>
                </a:solidFill>
              </a:rPr>
              <a:t> of’ </a:t>
            </a:r>
            <a:r>
              <a:rPr lang="it-IT" dirty="0"/>
              <a:t>rappresenta l’errore, ovvero il margine per arrivare alla posizione desiderata.</a:t>
            </a:r>
          </a:p>
          <a:p>
            <a:endParaRPr lang="it-IT" dirty="0"/>
          </a:p>
          <a:p>
            <a:r>
              <a:rPr lang="it-IT" dirty="0"/>
              <a:t>In ‘</a:t>
            </a:r>
            <a:r>
              <a:rPr lang="it-IT" dirty="0" err="1">
                <a:solidFill>
                  <a:srgbClr val="0070C0"/>
                </a:solidFill>
              </a:rPr>
              <a:t>mA</a:t>
            </a:r>
            <a:r>
              <a:rPr lang="it-IT" dirty="0">
                <a:solidFill>
                  <a:srgbClr val="0070C0"/>
                </a:solidFill>
              </a:rPr>
              <a:t>’</a:t>
            </a:r>
            <a:r>
              <a:rPr lang="it-IT" dirty="0"/>
              <a:t> è possibile leggere i valori delle correnti utilizzate dai vari motorini.</a:t>
            </a:r>
          </a:p>
          <a:p>
            <a:endParaRPr lang="it-IT" dirty="0"/>
          </a:p>
        </p:txBody>
      </p:sp>
      <p:sp>
        <p:nvSpPr>
          <p:cNvPr id="6" name="Cornice 5">
            <a:extLst>
              <a:ext uri="{FF2B5EF4-FFF2-40B4-BE49-F238E27FC236}">
                <a16:creationId xmlns:a16="http://schemas.microsoft.com/office/drawing/2014/main" id="{6F590A92-AAD6-F044-BE91-170D1D5BE977}"/>
              </a:ext>
            </a:extLst>
          </p:cNvPr>
          <p:cNvSpPr/>
          <p:nvPr/>
        </p:nvSpPr>
        <p:spPr>
          <a:xfrm>
            <a:off x="4307314" y="1956276"/>
            <a:ext cx="1477107" cy="420523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4EEADAD8-7CC5-6F43-8E54-E07F00022E5C}"/>
              </a:ext>
            </a:extLst>
          </p:cNvPr>
          <p:cNvSpPr/>
          <p:nvPr/>
        </p:nvSpPr>
        <p:spPr>
          <a:xfrm rot="21124603">
            <a:off x="2200341" y="2101152"/>
            <a:ext cx="2108474" cy="65356"/>
          </a:xfrm>
          <a:prstGeom prst="rightArrow">
            <a:avLst>
              <a:gd name="adj1" fmla="val 50000"/>
              <a:gd name="adj2" fmla="val 9614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78CBD8BA-9229-C241-A707-4850E97560B1}"/>
              </a:ext>
            </a:extLst>
          </p:cNvPr>
          <p:cNvSpPr/>
          <p:nvPr/>
        </p:nvSpPr>
        <p:spPr>
          <a:xfrm>
            <a:off x="5800838" y="1956139"/>
            <a:ext cx="750688" cy="420523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6A96EF80-E755-E143-8315-DA4DF2A1BF91}"/>
              </a:ext>
            </a:extLst>
          </p:cNvPr>
          <p:cNvSpPr/>
          <p:nvPr/>
        </p:nvSpPr>
        <p:spPr>
          <a:xfrm rot="20509397">
            <a:off x="2710848" y="2856342"/>
            <a:ext cx="3199459" cy="63654"/>
          </a:xfrm>
          <a:prstGeom prst="rightArrow">
            <a:avLst>
              <a:gd name="adj1" fmla="val 50000"/>
              <a:gd name="adj2" fmla="val 9614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ornice 12">
            <a:extLst>
              <a:ext uri="{FF2B5EF4-FFF2-40B4-BE49-F238E27FC236}">
                <a16:creationId xmlns:a16="http://schemas.microsoft.com/office/drawing/2014/main" id="{20E32226-FCC3-7D4F-B19F-31C3B5F5AD22}"/>
              </a:ext>
            </a:extLst>
          </p:cNvPr>
          <p:cNvSpPr/>
          <p:nvPr/>
        </p:nvSpPr>
        <p:spPr>
          <a:xfrm>
            <a:off x="7895910" y="1956138"/>
            <a:ext cx="780755" cy="420523"/>
          </a:xfrm>
          <a:prstGeom prst="fram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46487C-34B1-9A45-867A-FD3FB7F97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96" y="2037522"/>
            <a:ext cx="670601" cy="2453161"/>
          </a:xfrm>
          <a:prstGeom prst="rect">
            <a:avLst/>
          </a:prstGeom>
        </p:spPr>
      </p:pic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A108AB01-8B32-6942-B674-36D7B4FDBAAF}"/>
              </a:ext>
            </a:extLst>
          </p:cNvPr>
          <p:cNvSpPr/>
          <p:nvPr/>
        </p:nvSpPr>
        <p:spPr>
          <a:xfrm rot="19634434">
            <a:off x="2642103" y="4046959"/>
            <a:ext cx="6187252" cy="104375"/>
          </a:xfrm>
          <a:prstGeom prst="rightArrow">
            <a:avLst>
              <a:gd name="adj1" fmla="val 50000"/>
              <a:gd name="adj2" fmla="val 9614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ornice 10">
            <a:extLst>
              <a:ext uri="{FF2B5EF4-FFF2-40B4-BE49-F238E27FC236}">
                <a16:creationId xmlns:a16="http://schemas.microsoft.com/office/drawing/2014/main" id="{51EFB00B-418C-624D-A98A-637F6F4E63D0}"/>
              </a:ext>
            </a:extLst>
          </p:cNvPr>
          <p:cNvSpPr/>
          <p:nvPr/>
        </p:nvSpPr>
        <p:spPr>
          <a:xfrm>
            <a:off x="6576398" y="1956138"/>
            <a:ext cx="1308290" cy="420523"/>
          </a:xfrm>
          <a:prstGeom prst="frame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Freccia destra 11">
            <a:extLst>
              <a:ext uri="{FF2B5EF4-FFF2-40B4-BE49-F238E27FC236}">
                <a16:creationId xmlns:a16="http://schemas.microsoft.com/office/drawing/2014/main" id="{E8977726-D652-8348-BCA3-B10716ED3559}"/>
              </a:ext>
            </a:extLst>
          </p:cNvPr>
          <p:cNvSpPr/>
          <p:nvPr/>
        </p:nvSpPr>
        <p:spPr>
          <a:xfrm rot="19966839">
            <a:off x="2913115" y="3407415"/>
            <a:ext cx="4379717" cy="86415"/>
          </a:xfrm>
          <a:prstGeom prst="rightArrow">
            <a:avLst>
              <a:gd name="adj1" fmla="val 50000"/>
              <a:gd name="adj2" fmla="val 96147"/>
            </a:avLst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3948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70BEE2-E176-8D45-8077-540B66B20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52" y="234235"/>
            <a:ext cx="8596668" cy="758929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t-IT" dirty="0"/>
              <a:t>Direct </a:t>
            </a:r>
            <a:r>
              <a:rPr lang="it-IT" dirty="0" err="1"/>
              <a:t>AngularPosition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E572127-AB73-0A4D-8904-80AFA47F6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87" y="1263315"/>
            <a:ext cx="7570798" cy="4331370"/>
          </a:xfr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8E7EC58-E8EC-E349-A12B-87C17A2F8577}"/>
              </a:ext>
            </a:extLst>
          </p:cNvPr>
          <p:cNvSpPr txBox="1">
            <a:spLocks/>
          </p:cNvSpPr>
          <p:nvPr/>
        </p:nvSpPr>
        <p:spPr>
          <a:xfrm>
            <a:off x="559115" y="1221499"/>
            <a:ext cx="3729372" cy="524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 questa schermata, viene implementata la cinematica diretta attraverso gli angoli.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Stesse modalità di inserimento e lettura ma andremo ad inserire e leggeremo angoli piuttosto che encoder. Quindi, ci sarà una conversione da angoli ad encoder prima di passare i dati alla </a:t>
            </a:r>
            <a:r>
              <a:rPr lang="it-IT" dirty="0" err="1"/>
              <a:t>rasberry</a:t>
            </a:r>
            <a:r>
              <a:rPr lang="it-IT" dirty="0"/>
              <a:t>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D8A82BE-4B5B-E046-92DD-828A740DB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29" y="2017644"/>
            <a:ext cx="786713" cy="248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58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7B5590D-A347-1A4E-90BE-1FD6670A3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" r="6209"/>
          <a:stretch/>
        </p:blipFill>
        <p:spPr>
          <a:xfrm>
            <a:off x="251839" y="2656988"/>
            <a:ext cx="11726563" cy="2372204"/>
          </a:xfrm>
          <a:ln w="76200">
            <a:solidFill>
              <a:schemeClr val="accent5"/>
            </a:solidFill>
          </a:ln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AA41960F-FBBD-434A-BE07-059CC342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52" y="234235"/>
            <a:ext cx="8596668" cy="758929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t-IT" dirty="0"/>
              <a:t>Direct </a:t>
            </a:r>
            <a:r>
              <a:rPr lang="it-IT" dirty="0" err="1"/>
              <a:t>AngularPosition</a:t>
            </a:r>
            <a:r>
              <a:rPr lang="it-IT" dirty="0"/>
              <a:t>: Formule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795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43AE61-816D-FD41-A439-A68573B7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03" y="226141"/>
            <a:ext cx="8596668" cy="668492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it-IT" dirty="0"/>
              <a:t>Inverse </a:t>
            </a:r>
            <a:r>
              <a:rPr lang="it-IT" dirty="0" err="1"/>
              <a:t>Kinematics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D1670A1-18DD-0D43-A43F-85DA35FE7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80" y="1266285"/>
            <a:ext cx="7560413" cy="4325429"/>
          </a:xfr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1249FE6A-994B-0549-9EE8-1F55ACA5EA0B}"/>
              </a:ext>
            </a:extLst>
          </p:cNvPr>
          <p:cNvSpPr txBox="1">
            <a:spLocks/>
          </p:cNvSpPr>
          <p:nvPr/>
        </p:nvSpPr>
        <p:spPr>
          <a:xfrm>
            <a:off x="577942" y="1068133"/>
            <a:ext cx="3729372" cy="524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4EC3583-775A-834C-955D-B9838312B29F}"/>
              </a:ext>
            </a:extLst>
          </p:cNvPr>
          <p:cNvSpPr txBox="1">
            <a:spLocks/>
          </p:cNvSpPr>
          <p:nvPr/>
        </p:nvSpPr>
        <p:spPr>
          <a:xfrm>
            <a:off x="577942" y="2085694"/>
            <a:ext cx="3729372" cy="524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 questa Schermata, viene implementata la cinematica inversa: è quindi possibile inserire le coordinate desiderate per la pinza, con la possibilità anche di scegliere tra la modalità </a:t>
            </a:r>
            <a:r>
              <a:rPr lang="it-IT" dirty="0">
                <a:solidFill>
                  <a:schemeClr val="accent2"/>
                </a:solidFill>
              </a:rPr>
              <a:t>gomito alto</a:t>
            </a:r>
            <a:r>
              <a:rPr lang="it-IT" dirty="0"/>
              <a:t>, e la modalità : </a:t>
            </a:r>
            <a:r>
              <a:rPr lang="it-IT" dirty="0">
                <a:solidFill>
                  <a:srgbClr val="FF0000"/>
                </a:solidFill>
              </a:rPr>
              <a:t>gomito basso</a:t>
            </a:r>
            <a:r>
              <a:rPr lang="it-IT" dirty="0"/>
              <a:t>.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43CFED03-385D-FF4F-BC36-A8A8F74B6E42}"/>
              </a:ext>
            </a:extLst>
          </p:cNvPr>
          <p:cNvSpPr/>
          <p:nvPr/>
        </p:nvSpPr>
        <p:spPr>
          <a:xfrm>
            <a:off x="9248822" y="2713055"/>
            <a:ext cx="899174" cy="200968"/>
          </a:xfrm>
          <a:prstGeom prst="frame">
            <a:avLst>
              <a:gd name="adj1" fmla="val 5403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ornice 8">
            <a:extLst>
              <a:ext uri="{FF2B5EF4-FFF2-40B4-BE49-F238E27FC236}">
                <a16:creationId xmlns:a16="http://schemas.microsoft.com/office/drawing/2014/main" id="{830DAC3F-34C4-5941-AB2C-13E9235B2407}"/>
              </a:ext>
            </a:extLst>
          </p:cNvPr>
          <p:cNvSpPr/>
          <p:nvPr/>
        </p:nvSpPr>
        <p:spPr>
          <a:xfrm>
            <a:off x="9248822" y="2925747"/>
            <a:ext cx="899174" cy="200968"/>
          </a:xfrm>
          <a:prstGeom prst="frame">
            <a:avLst>
              <a:gd name="adj1" fmla="val 540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2864D5-8553-CA48-8654-0F82188F3B73}"/>
              </a:ext>
            </a:extLst>
          </p:cNvPr>
          <p:cNvSpPr txBox="1"/>
          <p:nvPr/>
        </p:nvSpPr>
        <p:spPr>
          <a:xfrm>
            <a:off x="8978183" y="595302"/>
            <a:ext cx="1678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Scelta della modalità</a:t>
            </a:r>
          </a:p>
        </p:txBody>
      </p:sp>
      <p:sp>
        <p:nvSpPr>
          <p:cNvPr id="11" name="Freccia destra 10">
            <a:extLst>
              <a:ext uri="{FF2B5EF4-FFF2-40B4-BE49-F238E27FC236}">
                <a16:creationId xmlns:a16="http://schemas.microsoft.com/office/drawing/2014/main" id="{B383BCD8-36AE-3745-8061-7503EA203683}"/>
              </a:ext>
            </a:extLst>
          </p:cNvPr>
          <p:cNvSpPr/>
          <p:nvPr/>
        </p:nvSpPr>
        <p:spPr>
          <a:xfrm rot="5400000">
            <a:off x="9252901" y="1793308"/>
            <a:ext cx="1523824" cy="266366"/>
          </a:xfrm>
          <a:prstGeom prst="rightArrow">
            <a:avLst>
              <a:gd name="adj1" fmla="val 50000"/>
              <a:gd name="adj2" fmla="val 9614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A51959-2609-244C-B45A-B3974174C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06" y="1957180"/>
            <a:ext cx="732930" cy="20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94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74FEB3C-A211-AC48-B47D-B97E0092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03" y="226141"/>
            <a:ext cx="8596668" cy="668492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it-IT" dirty="0"/>
              <a:t>Inverse </a:t>
            </a:r>
            <a:r>
              <a:rPr lang="it-IT" dirty="0" err="1"/>
              <a:t>Kinematics</a:t>
            </a:r>
            <a:r>
              <a:rPr lang="it-IT" dirty="0"/>
              <a:t>: Formule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EB2CF2-089F-544B-9FB0-DD8C3A30C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04" y="1843557"/>
            <a:ext cx="10234192" cy="4149468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664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08334-E96B-4866-8D27-297C50D0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6600"/>
          </a:xfrm>
        </p:spPr>
        <p:txBody>
          <a:bodyPr/>
          <a:lstStyle/>
          <a:p>
            <a:r>
              <a:rPr lang="it-IT" dirty="0"/>
              <a:t>Alimentatore</a:t>
            </a:r>
          </a:p>
        </p:txBody>
      </p:sp>
      <p:pic>
        <p:nvPicPr>
          <p:cNvPr id="1026" name="Picture 2" descr="Alimentatore PC 600W | LC-Power LC600H-12 V2.31, LC600H-12 V2.31 PSU Nero |">
            <a:extLst>
              <a:ext uri="{FF2B5EF4-FFF2-40B4-BE49-F238E27FC236}">
                <a16:creationId xmlns:a16="http://schemas.microsoft.com/office/drawing/2014/main" id="{AE73D149-BB09-43EE-8C18-B6B0E17B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346200"/>
            <a:ext cx="6096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atx 24 pin out">
            <a:extLst>
              <a:ext uri="{FF2B5EF4-FFF2-40B4-BE49-F238E27FC236}">
                <a16:creationId xmlns:a16="http://schemas.microsoft.com/office/drawing/2014/main" id="{C48E4991-F914-4746-BBF7-690062F1F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21" y="271272"/>
            <a:ext cx="3871997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6773334" y="4633722"/>
            <a:ext cx="3895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in grado di alimentare da solo: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Motori Scorbot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Elettronica di controllo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Rapsberry</a:t>
            </a:r>
            <a:r>
              <a:rPr lang="it-IT" dirty="0"/>
              <a:t> </a:t>
            </a:r>
            <a:r>
              <a:rPr lang="it-IT" dirty="0" err="1"/>
              <a:t>Pi</a:t>
            </a:r>
            <a:endParaRPr lang="it-IT" dirty="0"/>
          </a:p>
          <a:p>
            <a:r>
              <a:rPr lang="it-IT" dirty="0"/>
              <a:t>Un ALL-IN-ONE insomma</a:t>
            </a:r>
          </a:p>
        </p:txBody>
      </p:sp>
    </p:spTree>
    <p:extLst>
      <p:ext uri="{BB962C8B-B14F-4D97-AF65-F5344CB8AC3E}">
        <p14:creationId xmlns:p14="http://schemas.microsoft.com/office/powerpoint/2010/main" val="165132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A37DCB-6979-43F6-AD28-1BB2E791B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593166" cy="673100"/>
          </a:xfrm>
        </p:spPr>
        <p:txBody>
          <a:bodyPr/>
          <a:lstStyle/>
          <a:p>
            <a:r>
              <a:rPr lang="it-IT" dirty="0"/>
              <a:t>Connettore D-Sub50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F2FF5B5-4257-4F17-9938-F07AAD5CA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568185"/>
            <a:ext cx="4866591" cy="2196000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A8836DA-7B7E-45EE-BDD1-0B8F88A3B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8" y="1594570"/>
            <a:ext cx="4957393" cy="2196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1A463CC-A061-4C10-AC94-86A6E79D3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790570"/>
            <a:ext cx="4845917" cy="25920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C64DA7F-18ED-44BE-92C1-FFF8A38A0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8" y="4395842"/>
            <a:ext cx="5137737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0BA2DD-B116-408C-8DC5-447AE172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1920"/>
            <a:ext cx="8596668" cy="692727"/>
          </a:xfrm>
        </p:spPr>
        <p:txBody>
          <a:bodyPr/>
          <a:lstStyle/>
          <a:p>
            <a:r>
              <a:rPr lang="it-IT" dirty="0"/>
              <a:t>Motor Driver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83622D-4E4A-43CA-9E3C-DFC1BED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89235"/>
            <a:ext cx="10489430" cy="416356"/>
          </a:xfrm>
        </p:spPr>
        <p:txBody>
          <a:bodyPr>
            <a:normAutofit/>
          </a:bodyPr>
          <a:lstStyle/>
          <a:p>
            <a:r>
              <a:rPr lang="it-IT" dirty="0"/>
              <a:t>I motori sono pilotati da 3 L298, i quali sono dei doppi ponti-H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D2C536-1BB7-4E24-A89D-98F53EF9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1" y="1105590"/>
            <a:ext cx="7158179" cy="379728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BF0D803-1F38-4956-B5C1-3BD08C24D090}"/>
              </a:ext>
            </a:extLst>
          </p:cNvPr>
          <p:cNvSpPr txBox="1">
            <a:spLocks/>
          </p:cNvSpPr>
          <p:nvPr/>
        </p:nvSpPr>
        <p:spPr>
          <a:xfrm>
            <a:off x="601134" y="5033094"/>
            <a:ext cx="7171266" cy="17233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Ogni driver può erogare per ogni uscita 2 A (normalmente)</a:t>
            </a:r>
          </a:p>
          <a:p>
            <a:r>
              <a:rPr lang="it-IT" dirty="0"/>
              <a:t>Può gestire ogni chip 25 Watt</a:t>
            </a:r>
          </a:p>
          <a:p>
            <a:r>
              <a:rPr lang="it-IT" dirty="0"/>
              <a:t>Permette della lettura della corrente passante sul motore</a:t>
            </a:r>
          </a:p>
          <a:p>
            <a:r>
              <a:rPr lang="it-IT" dirty="0"/>
              <a:t>E’ resistente a forti disturbi sui segnali di controllo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D19CE41-C30C-4760-9FB9-FE24E6A15CFC}"/>
              </a:ext>
            </a:extLst>
          </p:cNvPr>
          <p:cNvSpPr/>
          <p:nvPr/>
        </p:nvSpPr>
        <p:spPr>
          <a:xfrm>
            <a:off x="1676400" y="4099315"/>
            <a:ext cx="1828799" cy="803562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94EAEBC-4413-421D-9CFB-415612804459}"/>
              </a:ext>
            </a:extLst>
          </p:cNvPr>
          <p:cNvSpPr/>
          <p:nvPr/>
        </p:nvSpPr>
        <p:spPr>
          <a:xfrm>
            <a:off x="5181600" y="4117772"/>
            <a:ext cx="1828799" cy="803562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6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46001859-1AB1-44ED-9DA0-48374945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4" y="279400"/>
            <a:ext cx="8596668" cy="692727"/>
          </a:xfrm>
        </p:spPr>
        <p:txBody>
          <a:bodyPr/>
          <a:lstStyle/>
          <a:p>
            <a:r>
              <a:rPr lang="it-IT" dirty="0"/>
              <a:t>Motor Drive Circuit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C9E9B0D-F203-4012-99CA-2D3E905C0D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660"/>
            <a:ext cx="12192000" cy="52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362"/>
          </a:xfrm>
        </p:spPr>
        <p:txBody>
          <a:bodyPr/>
          <a:lstStyle/>
          <a:p>
            <a:r>
              <a:rPr lang="it-IT" dirty="0"/>
              <a:t>Logica di comando del Software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677334" y="1114642"/>
            <a:ext cx="9311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controllare ogni singolo motore si usa una classe di controllo da noi progettata.</a:t>
            </a:r>
          </a:p>
          <a:p>
            <a:r>
              <a:rPr lang="it-IT" dirty="0"/>
              <a:t>Caratteristica chiave di questa classe è che mette a disposizione dei metodi di controllo dei motori temporizzati.</a:t>
            </a:r>
          </a:p>
          <a:p>
            <a:r>
              <a:rPr lang="it-IT" dirty="0"/>
              <a:t>Ovvero alla ricezione di un comando esso viene attuato immediatamente e inizia un conto alla rovescia prima di fermare i motori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3497760" y="3841145"/>
            <a:ext cx="6672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Modalità di controllo dei motori sono: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drive_motor</a:t>
            </a:r>
            <a:r>
              <a:rPr lang="it-IT" dirty="0"/>
              <a:t>(</a:t>
            </a: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speed</a:t>
            </a:r>
            <a:r>
              <a:rPr lang="it-IT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(b &amp; c) </a:t>
            </a:r>
            <a:r>
              <a:rPr lang="it-IT" b="1" dirty="0" err="1">
                <a:solidFill>
                  <a:srgbClr val="FF0000"/>
                </a:solidFill>
              </a:rPr>
              <a:t>drive_motor</a:t>
            </a:r>
            <a:r>
              <a:rPr lang="it-IT" b="1" dirty="0">
                <a:solidFill>
                  <a:srgbClr val="FF0000"/>
                </a:solidFill>
              </a:rPr>
              <a:t>(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speed</a:t>
            </a:r>
            <a:r>
              <a:rPr lang="it-IT" b="1" dirty="0">
                <a:solidFill>
                  <a:srgbClr val="FF0000"/>
                </a:solidFill>
              </a:rPr>
              <a:t>, </a:t>
            </a:r>
            <a:r>
              <a:rPr lang="it-IT" b="1" dirty="0" err="1">
                <a:solidFill>
                  <a:srgbClr val="FF0000"/>
                </a:solidFill>
              </a:rPr>
              <a:t>unsigned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>
                <a:solidFill>
                  <a:srgbClr val="FF0000"/>
                </a:solidFill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reversDir</a:t>
            </a:r>
            <a:r>
              <a:rPr lang="it-IT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soft_stop</a:t>
            </a:r>
            <a:r>
              <a:rPr lang="it-IT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(e) </a:t>
            </a:r>
            <a:r>
              <a:rPr lang="it-IT" b="1" dirty="0" err="1">
                <a:solidFill>
                  <a:srgbClr val="FF0000"/>
                </a:solidFill>
              </a:rPr>
              <a:t>hard_stop</a:t>
            </a:r>
            <a:r>
              <a:rPr lang="it-IT" b="1" dirty="0">
                <a:solidFill>
                  <a:srgbClr val="FF0000"/>
                </a:solidFill>
              </a:rPr>
              <a:t>(</a:t>
            </a:r>
            <a:r>
              <a:rPr lang="it-IT" b="1" dirty="0" err="1">
                <a:solidFill>
                  <a:srgbClr val="FF0000"/>
                </a:solidFill>
              </a:rPr>
              <a:t>unsigned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>
                <a:solidFill>
                  <a:srgbClr val="FF0000"/>
                </a:solidFill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(d) </a:t>
            </a:r>
            <a:r>
              <a:rPr lang="it-IT" b="1" dirty="0" err="1">
                <a:solidFill>
                  <a:srgbClr val="FF0000"/>
                </a:solidFill>
              </a:rPr>
              <a:t>soft_stop</a:t>
            </a:r>
            <a:r>
              <a:rPr lang="it-IT" b="1" dirty="0">
                <a:solidFill>
                  <a:srgbClr val="FF0000"/>
                </a:solidFill>
              </a:rPr>
              <a:t>(</a:t>
            </a:r>
            <a:r>
              <a:rPr lang="it-IT" b="1" dirty="0" err="1">
                <a:solidFill>
                  <a:srgbClr val="FF0000"/>
                </a:solidFill>
              </a:rPr>
              <a:t>unsigned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>
                <a:solidFill>
                  <a:srgbClr val="FF0000"/>
                </a:solidFill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(a) </a:t>
            </a:r>
            <a:r>
              <a:rPr lang="it-IT" b="1" dirty="0" err="1">
                <a:solidFill>
                  <a:srgbClr val="FF0000"/>
                </a:solidFill>
              </a:rPr>
              <a:t>freeRun</a:t>
            </a:r>
            <a:r>
              <a:rPr lang="it-IT" b="1" dirty="0">
                <a:solidFill>
                  <a:srgbClr val="FF0000"/>
                </a:solidFill>
              </a:rPr>
              <a:t>(); 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3469618" y="2591970"/>
            <a:ext cx="628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stata pensata al fine di evitare che in caso di disconnessioni dal controllo i motori restino sempre in tensione. Di default il timer è a 2 secondi.</a:t>
            </a:r>
          </a:p>
          <a:p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9" y="2591970"/>
            <a:ext cx="3150319" cy="426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75105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707</TotalTime>
  <Words>2107</Words>
  <Application>Microsoft Macintosh PowerPoint</Application>
  <PresentationFormat>Widescreen</PresentationFormat>
  <Paragraphs>253</Paragraphs>
  <Slides>46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Arial Rounded MT Bold</vt:lpstr>
      <vt:lpstr>Cambria Math</vt:lpstr>
      <vt:lpstr>Trebuchet MS</vt:lpstr>
      <vt:lpstr>Wingdings 3</vt:lpstr>
      <vt:lpstr>Sfaccettatura</vt:lpstr>
      <vt:lpstr>Controlli Automatici A.A. 2018-2019 Robot Antropomorfo </vt:lpstr>
      <vt:lpstr>Cosa abbiamo fatto:</vt:lpstr>
      <vt:lpstr>Presentazione standard di PowerPoint</vt:lpstr>
      <vt:lpstr>Hardware &amp; Firmware</vt:lpstr>
      <vt:lpstr>Alimentatore</vt:lpstr>
      <vt:lpstr>Connettore D-Sub50</vt:lpstr>
      <vt:lpstr>Motor Driver</vt:lpstr>
      <vt:lpstr>Motor Drive Circuit</vt:lpstr>
      <vt:lpstr>Logica di comando del Software</vt:lpstr>
      <vt:lpstr>Logica di comando del Software</vt:lpstr>
      <vt:lpstr>Sensore di Corrente: ACS712</vt:lpstr>
      <vt:lpstr>Schema a blocchi:</vt:lpstr>
      <vt:lpstr>Comportamento da Datasheet</vt:lpstr>
      <vt:lpstr>ADC dell’ATMEGA 2560</vt:lpstr>
      <vt:lpstr>Setup Per leggere la corrente</vt:lpstr>
      <vt:lpstr>Lettura Differenziale</vt:lpstr>
      <vt:lpstr>Encoder &amp; MicroSwitch</vt:lpstr>
      <vt:lpstr>Encoder &amp; MicroSwitch</vt:lpstr>
      <vt:lpstr>Encoder &amp; MicroSwitch</vt:lpstr>
      <vt:lpstr>Encoder &amp; MicroSwitch</vt:lpstr>
      <vt:lpstr>Encoder &amp; MicroSwitch</vt:lpstr>
      <vt:lpstr>Encoder &amp; MicroSwitch</vt:lpstr>
      <vt:lpstr>Comunicazione Arduino e Raspberry</vt:lpstr>
      <vt:lpstr>Software Arduino e Raspberry Pi</vt:lpstr>
      <vt:lpstr>Software Arduino e Raspberry</vt:lpstr>
      <vt:lpstr>SPI</vt:lpstr>
      <vt:lpstr>Ma come funziona una comunicazione SPI?</vt:lpstr>
      <vt:lpstr>Ma come funziona una comunicazione SPI?</vt:lpstr>
      <vt:lpstr>Cosa è stato fatto sulla Raspberry Pi?</vt:lpstr>
      <vt:lpstr>Settings personali delle Board</vt:lpstr>
      <vt:lpstr>Stuttura del proggetto</vt:lpstr>
      <vt:lpstr>pid</vt:lpstr>
      <vt:lpstr>francesco</vt:lpstr>
      <vt:lpstr>Interfaccia Utente</vt:lpstr>
      <vt:lpstr>Grafica</vt:lpstr>
      <vt:lpstr>Qt Designer</vt:lpstr>
      <vt:lpstr>Qt creator: Pulsanti principali</vt:lpstr>
      <vt:lpstr>Struttura del codice : Definizione delle liste di pagina </vt:lpstr>
      <vt:lpstr>Python : Lista Eventi </vt:lpstr>
      <vt:lpstr>Set up : Schermata</vt:lpstr>
      <vt:lpstr>Set up : Schermata</vt:lpstr>
      <vt:lpstr>Direct EncoderSteps : Schermata  </vt:lpstr>
      <vt:lpstr>Direct AngularPosition </vt:lpstr>
      <vt:lpstr>Direct AngularPosition: Formule </vt:lpstr>
      <vt:lpstr>Inverse Kinematics</vt:lpstr>
      <vt:lpstr>Inverse Kinematics: Formule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 Automatici Robot Antropomorfo </dc:title>
  <dc:creator>nicolo del papa</dc:creator>
  <cp:lastModifiedBy>alberto menichelli</cp:lastModifiedBy>
  <cp:revision>100</cp:revision>
  <dcterms:created xsi:type="dcterms:W3CDTF">2019-04-17T14:08:39Z</dcterms:created>
  <dcterms:modified xsi:type="dcterms:W3CDTF">2019-05-06T10:04:39Z</dcterms:modified>
</cp:coreProperties>
</file>